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3" r:id="rId8"/>
    <p:sldId id="262" r:id="rId9"/>
    <p:sldId id="264" r:id="rId10"/>
    <p:sldId id="265" r:id="rId11"/>
    <p:sldId id="266" r:id="rId12"/>
    <p:sldId id="268" r:id="rId13"/>
    <p:sldId id="26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615CF5-2836-4809-BC87-8ADCA428DBDB}" v="1733" dt="2019-09-22T13:01:08.895"/>
    <p1510:client id="{25FEA111-82B1-4DC6-ABFB-4C777883AA81}" v="20" dt="2019-09-27T10:36:44.356"/>
    <p1510:client id="{F8FBCA90-889D-4FF0-8B8A-2CA6FCF89728}" v="210" dt="2019-09-25T19:40:31.525"/>
    <p1510:client id="{9EC3B889-A97F-43EE-AA0C-01DDB1AAFEB4}" v="4" dt="2019-09-27T17:47:58.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6" autoAdjust="0"/>
    <p:restoredTop sz="63512"/>
  </p:normalViewPr>
  <p:slideViewPr>
    <p:cSldViewPr snapToGrid="0">
      <p:cViewPr varScale="1">
        <p:scale>
          <a:sx n="104" d="100"/>
          <a:sy n="104" d="100"/>
        </p:scale>
        <p:origin x="47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12143-2F18-4382-98D6-ADFBEAD04764}" type="datetimeFigureOut">
              <a:rPr lang="en-US"/>
              <a:t>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A3340-E2FB-41F0-BC51-F6BA16B68D75}" type="slidenum">
              <a:rPr lang="en-US"/>
              <a:t>‹#›</a:t>
            </a:fld>
            <a:endParaRPr lang="en-US"/>
          </a:p>
        </p:txBody>
      </p:sp>
    </p:spTree>
    <p:extLst>
      <p:ext uri="{BB962C8B-B14F-4D97-AF65-F5344CB8AC3E}">
        <p14:creationId xmlns:p14="http://schemas.microsoft.com/office/powerpoint/2010/main" val="242234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implifiedoiler.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specific notes are for the Presenter and cover all 5 weeks/sessions of The 5 Pillars presentation:</a:t>
            </a:r>
          </a:p>
          <a:p>
            <a:pPr marL="171450" indent="-171450">
              <a:buFont typeface="Arial" panose="020B0604020202020204" pitchFamily="34" charset="0"/>
              <a:buChar char="•"/>
            </a:pPr>
            <a:r>
              <a:rPr lang="en-US" dirty="0"/>
              <a:t>You will be teaching your team to help them get their business off the ground and running!</a:t>
            </a:r>
          </a:p>
          <a:p>
            <a:pPr marL="171450" indent="-171450">
              <a:buFont typeface="Arial" panose="020B0604020202020204" pitchFamily="34" charset="0"/>
              <a:buChar char="•"/>
            </a:pPr>
            <a:r>
              <a:rPr lang="en-US" dirty="0"/>
              <a:t>This is designed as a 5 week/session program</a:t>
            </a:r>
          </a:p>
          <a:p>
            <a:pPr marL="171450" indent="-171450">
              <a:buFont typeface="Arial" panose="020B0604020202020204" pitchFamily="34" charset="0"/>
              <a:buChar char="•"/>
            </a:pPr>
            <a:r>
              <a:rPr lang="en-US" dirty="0"/>
              <a:t>Each teaching is only 15-20 minutes</a:t>
            </a:r>
          </a:p>
          <a:p>
            <a:pPr marL="171450" indent="-171450">
              <a:buFont typeface="Arial" panose="020B0604020202020204" pitchFamily="34" charset="0"/>
              <a:buChar char="•"/>
            </a:pPr>
            <a:r>
              <a:rPr lang="en-US" dirty="0"/>
              <a:t>Each week, you:</a:t>
            </a:r>
          </a:p>
          <a:p>
            <a:pPr marL="628650" lvl="1" indent="-171450">
              <a:buFont typeface="Arial" panose="020B0604020202020204" pitchFamily="34" charset="0"/>
              <a:buChar char="•"/>
            </a:pPr>
            <a:r>
              <a:rPr lang="en-US" dirty="0"/>
              <a:t>Review action items from last week</a:t>
            </a:r>
          </a:p>
          <a:p>
            <a:pPr marL="628650" lvl="1" indent="-171450">
              <a:buFont typeface="Arial" panose="020B0604020202020204" pitchFamily="34" charset="0"/>
              <a:buChar char="•"/>
            </a:pPr>
            <a:r>
              <a:rPr lang="en-US" dirty="0"/>
              <a:t>Discuss the Pillar for this week</a:t>
            </a:r>
          </a:p>
          <a:p>
            <a:pPr marL="628650" lvl="1" indent="-171450">
              <a:buFont typeface="Arial" panose="020B0604020202020204" pitchFamily="34" charset="0"/>
              <a:buChar char="•"/>
            </a:pPr>
            <a:r>
              <a:rPr lang="en-US" dirty="0"/>
              <a:t>Assign action items for next week</a:t>
            </a:r>
          </a:p>
          <a:p>
            <a:pPr marL="171450" lvl="0" indent="-171450">
              <a:buFont typeface="Arial" panose="020B0604020202020204" pitchFamily="34" charset="0"/>
              <a:buChar char="•"/>
            </a:pPr>
            <a:r>
              <a:rPr lang="en-US" dirty="0"/>
              <a:t>The BEST way to deliver this program is to teach your team for 5 weeks, then give each of them a free copy of The 5 Pillars book. The book is available on our website of https://</a:t>
            </a:r>
            <a:r>
              <a:rPr lang="en-US" dirty="0" err="1"/>
              <a:t>www.downlineleadership.com</a:t>
            </a:r>
            <a:r>
              <a:rPr lang="en-US" dirty="0"/>
              <a:t>/5-pillars-book/ The cost is only $50 for 10 copies, with free shipping in the US.</a:t>
            </a:r>
          </a:p>
          <a:p>
            <a:pPr marL="171450" lvl="0" indent="-171450">
              <a:buFont typeface="Arial" panose="020B0604020202020204" pitchFamily="34" charset="0"/>
              <a:buChar char="•"/>
            </a:pPr>
            <a:r>
              <a:rPr lang="en-US" dirty="0"/>
              <a:t>Please also be aware of those leaders on your teams that should be teaching this program to THEIR teams</a:t>
            </a:r>
            <a:r>
              <a:rPr lang="en-US"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fld id="{F37A3340-E2FB-41F0-BC51-F6BA16B68D75}" type="slidenum">
              <a:rPr lang="en-US" smtClean="0"/>
              <a:t>1</a:t>
            </a:fld>
            <a:endParaRPr lang="en-US"/>
          </a:p>
        </p:txBody>
      </p:sp>
    </p:spTree>
    <p:extLst>
      <p:ext uri="{BB962C8B-B14F-4D97-AF65-F5344CB8AC3E}">
        <p14:creationId xmlns:p14="http://schemas.microsoft.com/office/powerpoint/2010/main" val="3373436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so thrilled to have you here with us! </a:t>
            </a:r>
            <a:endParaRPr lang="en-US" dirty="0"/>
          </a:p>
          <a:p>
            <a:endParaRPr lang="en-US" dirty="0"/>
          </a:p>
          <a:p>
            <a:pPr>
              <a:lnSpc>
                <a:spcPct val="117999"/>
              </a:lnSpc>
            </a:pPr>
            <a:r>
              <a:rPr lang="en-US"/>
              <a:t>We are here today to de-mystify this business and provide a foundation and structure for you to build on. </a:t>
            </a:r>
            <a:endParaRPr lang="en-US" dirty="0"/>
          </a:p>
          <a:p>
            <a:endParaRPr lang="en-US" dirty="0"/>
          </a:p>
          <a:p>
            <a:r>
              <a:rPr lang="en-US"/>
              <a:t>Let’s start out with an overview of today’s agenda and a peek at what you can expect over the next few weeks.</a:t>
            </a:r>
          </a:p>
        </p:txBody>
      </p:sp>
      <p:sp>
        <p:nvSpPr>
          <p:cNvPr id="4" name="Slide Number Placeholder 3"/>
          <p:cNvSpPr>
            <a:spLocks noGrp="1"/>
          </p:cNvSpPr>
          <p:nvPr>
            <p:ph type="sldNum" sz="quarter" idx="5"/>
          </p:nvPr>
        </p:nvSpPr>
        <p:spPr/>
        <p:txBody>
          <a:bodyPr/>
          <a:lstStyle/>
          <a:p>
            <a:fld id="{F37A3340-E2FB-41F0-BC51-F6BA16B68D75}" type="slidenum">
              <a:rPr lang="en-US"/>
              <a:t>2</a:t>
            </a:fld>
            <a:endParaRPr lang="en-US"/>
          </a:p>
        </p:txBody>
      </p:sp>
    </p:spTree>
    <p:extLst>
      <p:ext uri="{BB962C8B-B14F-4D97-AF65-F5344CB8AC3E}">
        <p14:creationId xmlns:p14="http://schemas.microsoft.com/office/powerpoint/2010/main" val="162240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7999"/>
              </a:lnSpc>
            </a:pPr>
            <a:r>
              <a:rPr lang="en-US"/>
              <a:t>My name is </a:t>
            </a:r>
            <a:r>
              <a:rPr lang="en-US" b="1" i="1"/>
              <a:t>NAME HERE</a:t>
            </a:r>
            <a:r>
              <a:rPr lang="en-US"/>
              <a:t>, and this is my story… </a:t>
            </a:r>
            <a:endParaRPr lang="en-US" dirty="0"/>
          </a:p>
          <a:p>
            <a:pPr>
              <a:lnSpc>
                <a:spcPct val="117999"/>
              </a:lnSpc>
            </a:pPr>
            <a:endParaRPr lang="en-US" dirty="0"/>
          </a:p>
          <a:p>
            <a:pPr>
              <a:lnSpc>
                <a:spcPct val="117999"/>
              </a:lnSpc>
            </a:pPr>
            <a:r>
              <a:rPr lang="en-US"/>
              <a:t>Tell your original, genuine story on how you fell in love with the oils, AND how you’ve built your business.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37A3340-E2FB-41F0-BC51-F6BA16B68D75}" type="slidenum">
              <a:rPr lang="en-US"/>
              <a:t>3</a:t>
            </a:fld>
            <a:endParaRPr lang="en-US"/>
          </a:p>
        </p:txBody>
      </p:sp>
    </p:spTree>
    <p:extLst>
      <p:ext uri="{BB962C8B-B14F-4D97-AF65-F5344CB8AC3E}">
        <p14:creationId xmlns:p14="http://schemas.microsoft.com/office/powerpoint/2010/main" val="268431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7999"/>
              </a:lnSpc>
            </a:pPr>
            <a:r>
              <a:rPr lang="en-US" dirty="0"/>
              <a:t>We are often asked HOW to be successful with Young Living. People say regularly, “Just tell me what to do, and I will do it!’ </a:t>
            </a:r>
          </a:p>
          <a:p>
            <a:pPr>
              <a:lnSpc>
                <a:spcPct val="117999"/>
              </a:lnSpc>
            </a:pPr>
            <a:r>
              <a:rPr lang="en-US" dirty="0"/>
              <a:t>The truth is, success in this business is based on some simple principles and activities. </a:t>
            </a:r>
          </a:p>
          <a:p>
            <a:pPr>
              <a:lnSpc>
                <a:spcPct val="117999"/>
              </a:lnSpc>
            </a:pPr>
            <a:r>
              <a:rPr lang="en-US" dirty="0"/>
              <a:t>We’ve identified 5 crucial building blocks that EVERY leader MUST do regularly. Regardless of your rank within our company, the activities are the same. We call them the 5 Pillars, because they are the foundation and support for a healthy, thriving business. </a:t>
            </a:r>
            <a:endParaRPr lang="en-US" dirty="0">
              <a:cs typeface="Calibri"/>
            </a:endParaRPr>
          </a:p>
          <a:p>
            <a:pPr lvl="1" indent="228600">
              <a:lnSpc>
                <a:spcPct val="117999"/>
              </a:lnSpc>
            </a:pPr>
            <a:endParaRPr lang="en-US" dirty="0"/>
          </a:p>
          <a:p>
            <a:pPr>
              <a:lnSpc>
                <a:spcPct val="117999"/>
              </a:lnSpc>
            </a:pPr>
            <a:r>
              <a:rPr lang="en-US" dirty="0"/>
              <a:t>Focus your activity on these 5 pillars every day, every week, every month and you will build a very successful business</a:t>
            </a:r>
          </a:p>
          <a:p>
            <a:pPr>
              <a:lnSpc>
                <a:spcPct val="117999"/>
              </a:lnSpc>
            </a:pPr>
            <a:r>
              <a:rPr lang="en-US" dirty="0"/>
              <a:t>Even if you only have an hour a day to invest into your business, using these pillars in a focused and intentional manner will help you to move your business forward.  The key is to be consistent with your effort every week and never give up!</a:t>
            </a:r>
          </a:p>
          <a:p>
            <a:pPr>
              <a:lnSpc>
                <a:spcPct val="117999"/>
              </a:lnSpc>
            </a:pPr>
            <a:endParaRPr lang="en-US" dirty="0"/>
          </a:p>
          <a:p>
            <a:pPr>
              <a:lnSpc>
                <a:spcPct val="117999"/>
              </a:lnSpc>
            </a:pPr>
            <a:r>
              <a:rPr lang="en-US" dirty="0"/>
              <a:t>Also, we want to reassure you that no matter your skill-set or personality (extrovert or introvert, red, blue, yellow, green), you can be successful with all of these pillars. It’s the PRINCIPLE that matters, not HOW you do it. So if you like face-to-face, great. If you want to connect via technology (or if that terrifies you), no problem. The “how” is all up to you.  </a:t>
            </a:r>
          </a:p>
          <a:p>
            <a:pPr>
              <a:lnSpc>
                <a:spcPct val="117999"/>
              </a:lnSpc>
            </a:pPr>
            <a:r>
              <a:rPr lang="en-US" dirty="0"/>
              <a:t>There is only one road to diamond, yours. </a:t>
            </a:r>
            <a:endParaRPr lang="en-US" dirty="0">
              <a:cs typeface="Calibri"/>
            </a:endParaRPr>
          </a:p>
          <a:p>
            <a:pPr>
              <a:lnSpc>
                <a:spcPct val="117999"/>
              </a:lnSpc>
            </a:pPr>
            <a:r>
              <a:rPr lang="en-US" dirty="0"/>
              <a:t>Using these pillars in your own special way helps you find your own road. It is with sharing that you will see ownership rise up. You own your business, not anyone else, and only you have the final responsibility to share with your family and friends.</a:t>
            </a:r>
            <a:endParaRPr lang="en-US" dirty="0">
              <a:cs typeface="Calibri"/>
            </a:endParaRPr>
          </a:p>
          <a:p>
            <a:pPr>
              <a:lnSpc>
                <a:spcPct val="117999"/>
              </a:lnSpc>
            </a:pPr>
            <a:endParaRPr lang="en-US" dirty="0"/>
          </a:p>
          <a:p>
            <a:pPr>
              <a:lnSpc>
                <a:spcPct val="117999"/>
              </a:lnSpc>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37A3340-E2FB-41F0-BC51-F6BA16B68D75}" type="slidenum">
              <a:rPr lang="en-US"/>
              <a:t>4</a:t>
            </a:fld>
            <a:endParaRPr lang="en-US"/>
          </a:p>
        </p:txBody>
      </p:sp>
    </p:spTree>
    <p:extLst>
      <p:ext uri="{BB962C8B-B14F-4D97-AF65-F5344CB8AC3E}">
        <p14:creationId xmlns:p14="http://schemas.microsoft.com/office/powerpoint/2010/main" val="2376910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7999"/>
              </a:lnSpc>
            </a:pPr>
            <a:r>
              <a:rPr lang="en-US"/>
              <a:t>Sharing is your opportunity to express your love and passion for our products and for people. After all, our company’s vision is ‘Young Living essential oils in every home in the world.’  There is literally only one way for that vision to be reached…We all have to share!</a:t>
            </a:r>
            <a:endParaRPr lang="en-US" dirty="0"/>
          </a:p>
          <a:p>
            <a:pPr>
              <a:lnSpc>
                <a:spcPct val="117999"/>
              </a:lnSpc>
            </a:pPr>
            <a:endParaRPr lang="en-US" dirty="0"/>
          </a:p>
          <a:p>
            <a:pPr>
              <a:lnSpc>
                <a:spcPct val="117999"/>
              </a:lnSpc>
            </a:pPr>
            <a:r>
              <a:rPr lang="en-US"/>
              <a:t>Be intentional and strategic about how and when you share. It doesn’t have to be a formal class setting, but you do need to make a practice, a habit, and a lifestyle of sharing your passion everywhere you go, and inviting people to take a look at the products and the business.</a:t>
            </a:r>
            <a:endParaRPr lang="en-US" dirty="0"/>
          </a:p>
          <a:p>
            <a:pPr>
              <a:lnSpc>
                <a:spcPct val="117999"/>
              </a:lnSpc>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37A3340-E2FB-41F0-BC51-F6BA16B68D75}" type="slidenum">
              <a:rPr lang="en-US"/>
              <a:t>5</a:t>
            </a:fld>
            <a:endParaRPr lang="en-US"/>
          </a:p>
        </p:txBody>
      </p:sp>
    </p:spTree>
    <p:extLst>
      <p:ext uri="{BB962C8B-B14F-4D97-AF65-F5344CB8AC3E}">
        <p14:creationId xmlns:p14="http://schemas.microsoft.com/office/powerpoint/2010/main" val="173370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7999"/>
              </a:lnSpc>
            </a:pPr>
            <a:r>
              <a:rPr lang="en-US" dirty="0"/>
              <a:t>There is a reason people like to know how many stars a product has on Amazon and read customer reviews before selecting which free app they will download on their phone. Trusting other people’s opinions and feedback about a product, person, or service has a huge impact on our decisions (including purchasing decisions) </a:t>
            </a:r>
          </a:p>
          <a:p>
            <a:pPr>
              <a:lnSpc>
                <a:spcPct val="117999"/>
              </a:lnSpc>
            </a:pPr>
            <a:endParaRPr lang="en-US" dirty="0"/>
          </a:p>
          <a:p>
            <a:pPr>
              <a:lnSpc>
                <a:spcPct val="117999"/>
              </a:lnSpc>
            </a:pPr>
            <a:r>
              <a:rPr lang="en-US" dirty="0"/>
              <a:t>Young Living has a simple phrase: “love it/share it,” and we totally agree. </a:t>
            </a:r>
          </a:p>
          <a:p>
            <a:pPr>
              <a:lnSpc>
                <a:spcPct val="117999"/>
              </a:lnSpc>
            </a:pPr>
            <a:endParaRPr lang="en-US" dirty="0"/>
          </a:p>
          <a:p>
            <a:pPr>
              <a:lnSpc>
                <a:spcPct val="117999"/>
              </a:lnSpc>
            </a:pPr>
            <a:r>
              <a:rPr lang="en-US" dirty="0"/>
              <a:t>There is nothing more natural than raving about a new movie you enjoyed, a book that moved you deeply, or a little hidden gem of a restaurant in your favorite town. We share the names of our hairdressers, CPAs, dentists, and more with our friends. We even set our loved ones up on dates with our other single friends. It’s rewarding to play matchmaker with products, places, or people… usually they are thrilled and say thank you! </a:t>
            </a:r>
          </a:p>
          <a:p>
            <a:pPr>
              <a:lnSpc>
                <a:spcPct val="117999"/>
              </a:lnSpc>
            </a:pPr>
            <a:endParaRPr lang="en-US" dirty="0"/>
          </a:p>
          <a:p>
            <a:pPr>
              <a:lnSpc>
                <a:spcPct val="117999"/>
              </a:lnSpc>
            </a:pPr>
            <a:r>
              <a:rPr lang="en-US" dirty="0"/>
              <a:t>Sharing is the #1 place to begin your business, or, if your OGV isn’t budging, it’s time to get back to the basics. Even RCDs personally enroll people very regularly, because we never know who our next ‘race horse’ will be, or who needs our help!  </a:t>
            </a:r>
          </a:p>
          <a:p>
            <a:pPr>
              <a:lnSpc>
                <a:spcPct val="117999"/>
              </a:lnSpc>
            </a:pPr>
            <a:endParaRPr lang="en-US" dirty="0"/>
          </a:p>
          <a:p>
            <a:pPr>
              <a:lnSpc>
                <a:spcPct val="117999"/>
              </a:lnSpc>
            </a:pPr>
            <a:r>
              <a:rPr lang="en-US" dirty="0"/>
              <a:t>If you don’t share the products and business opportunity with people, don’t post about it on social media or host any kind of classes or bring it up in conversation, then what are you doing, really? You certainly aren’t running a business. It might be wishful thinking or a fun casual hobby, but building a true business requires lot of consistency in the simple basics. Sharing is one of the basics that absolutely MUST remain a part of your daily activities. It all starts with sharing, it’s your first action to take when you decide to do the business.</a:t>
            </a:r>
          </a:p>
          <a:p>
            <a:pPr>
              <a:lnSpc>
                <a:spcPct val="117999"/>
              </a:lnSpc>
            </a:pPr>
            <a:endParaRPr lang="en-US" dirty="0"/>
          </a:p>
          <a:p>
            <a:pPr>
              <a:lnSpc>
                <a:spcPct val="117999"/>
              </a:lnSpc>
            </a:pPr>
            <a:r>
              <a:rPr lang="en-US" dirty="0"/>
              <a:t>Finally, our products are so good that eventually, most people WILL want to join and purchase. Or, even build a business. While it’s important to listen for the right timing, it’s more important to simply share with people. That person will either be interested or know someone else in their area or family who could ignite them about YL, so don’t delay and then regret it afterwards if they sign up with someone else. You want to make sure that they know they can order from you! </a:t>
            </a:r>
          </a:p>
          <a:p>
            <a:pPr marL="171450" indent="-171450">
              <a:lnSpc>
                <a:spcPct val="117999"/>
              </a:lnSpc>
              <a:buFont typeface="Arial,Sans-Serif"/>
              <a:buChar char="•"/>
            </a:pPr>
            <a:endParaRPr lang="en-US" dirty="0"/>
          </a:p>
          <a:p>
            <a:pPr>
              <a:lnSpc>
                <a:spcPct val="117999"/>
              </a:lnSpc>
            </a:pPr>
            <a:endParaRPr lang="en-US" dirty="0"/>
          </a:p>
          <a:p>
            <a:pPr>
              <a:lnSpc>
                <a:spcPct val="117999"/>
              </a:lnSpc>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37A3340-E2FB-41F0-BC51-F6BA16B68D75}" type="slidenum">
              <a:rPr lang="en-US"/>
              <a:t>6</a:t>
            </a:fld>
            <a:endParaRPr lang="en-US"/>
          </a:p>
        </p:txBody>
      </p:sp>
    </p:spTree>
    <p:extLst>
      <p:ext uri="{BB962C8B-B14F-4D97-AF65-F5344CB8AC3E}">
        <p14:creationId xmlns:p14="http://schemas.microsoft.com/office/powerpoint/2010/main" val="320389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7999"/>
              </a:lnSpc>
            </a:pPr>
            <a:r>
              <a:rPr lang="en-US" dirty="0"/>
              <a:t>There are many different ways to share oils with people! There is no magic bullet (or capsule) for sharing. </a:t>
            </a:r>
          </a:p>
          <a:p>
            <a:pPr>
              <a:lnSpc>
                <a:spcPct val="117999"/>
              </a:lnSpc>
            </a:pPr>
            <a:endParaRPr lang="en-US" dirty="0"/>
          </a:p>
          <a:p>
            <a:pPr>
              <a:lnSpc>
                <a:spcPct val="117999"/>
              </a:lnSpc>
            </a:pPr>
            <a:r>
              <a:rPr lang="en-US" dirty="0"/>
              <a:t>It’s pretty straightforward:</a:t>
            </a:r>
          </a:p>
          <a:p>
            <a:pPr marL="171450" indent="-171450">
              <a:lnSpc>
                <a:spcPct val="117999"/>
              </a:lnSpc>
              <a:buFont typeface="Arial"/>
              <a:buChar char="•"/>
            </a:pPr>
            <a:r>
              <a:rPr lang="en-US" dirty="0"/>
              <a:t>Connect with someone you care about. In fact, sharing is a way to show people how much you really care about them.</a:t>
            </a:r>
          </a:p>
          <a:p>
            <a:pPr marL="171450" indent="-171450">
              <a:lnSpc>
                <a:spcPct val="117999"/>
              </a:lnSpc>
              <a:buFont typeface="Arial"/>
              <a:buChar char="•"/>
            </a:pPr>
            <a:r>
              <a:rPr lang="en-US" dirty="0"/>
              <a:t>Share the product/business with them (samples, online class, video, in person class, etc.)</a:t>
            </a:r>
          </a:p>
          <a:p>
            <a:pPr marL="171450" indent="-171450">
              <a:lnSpc>
                <a:spcPct val="117999"/>
              </a:lnSpc>
              <a:buFont typeface="Arial"/>
              <a:buChar char="•"/>
            </a:pPr>
            <a:r>
              <a:rPr lang="en-US" dirty="0"/>
              <a:t>Help them get started</a:t>
            </a:r>
          </a:p>
          <a:p>
            <a:pPr marL="171450" indent="-171450">
              <a:lnSpc>
                <a:spcPct val="117999"/>
              </a:lnSpc>
              <a:buFont typeface="Arial"/>
              <a:buChar char="•"/>
            </a:pPr>
            <a:r>
              <a:rPr lang="en-US" dirty="0"/>
              <a:t>Show them how to do the same</a:t>
            </a:r>
          </a:p>
          <a:p>
            <a:pPr marL="171450" indent="-171450">
              <a:lnSpc>
                <a:spcPct val="117999"/>
              </a:lnSpc>
              <a:buFont typeface="Arial"/>
              <a:buChar char="•"/>
            </a:pPr>
            <a:r>
              <a:rPr lang="en-US" dirty="0"/>
              <a:t>Don’t be afraid to mention ER at this time, let your intuition guide you</a:t>
            </a:r>
          </a:p>
          <a:p>
            <a:pPr>
              <a:lnSpc>
                <a:spcPct val="117999"/>
              </a:lnSpc>
            </a:pPr>
            <a:endParaRPr lang="en-US" dirty="0"/>
          </a:p>
          <a:p>
            <a:pPr>
              <a:lnSpc>
                <a:spcPct val="117999"/>
              </a:lnSpc>
            </a:pPr>
            <a:r>
              <a:rPr lang="en-US" dirty="0"/>
              <a:t>We encourage you to:</a:t>
            </a:r>
          </a:p>
          <a:p>
            <a:pPr marL="228600" indent="-228600">
              <a:lnSpc>
                <a:spcPct val="117999"/>
              </a:lnSpc>
              <a:buAutoNum type="arabicPeriod"/>
            </a:pPr>
            <a:r>
              <a:rPr lang="en-US" dirty="0"/>
              <a:t>Play to your strengths</a:t>
            </a:r>
          </a:p>
          <a:p>
            <a:pPr marL="228600" indent="-228600">
              <a:lnSpc>
                <a:spcPct val="117999"/>
              </a:lnSpc>
              <a:buAutoNum type="arabicPeriod"/>
            </a:pPr>
            <a:r>
              <a:rPr lang="en-US" dirty="0"/>
              <a:t>Be willing to take risks, try new things, and learn new skills.</a:t>
            </a:r>
          </a:p>
          <a:p>
            <a:pPr marL="228600" indent="-228600">
              <a:lnSpc>
                <a:spcPct val="117999"/>
              </a:lnSpc>
              <a:buAutoNum type="arabicPeriod"/>
            </a:pPr>
            <a:r>
              <a:rPr lang="en-US" dirty="0"/>
              <a:t>Some ideas for how this might look: </a:t>
            </a:r>
          </a:p>
          <a:p>
            <a:pPr lvl="1">
              <a:lnSpc>
                <a:spcPct val="117999"/>
              </a:lnSpc>
              <a:buFont typeface="Arial,Sans-Serif"/>
              <a:buChar char="•"/>
            </a:pPr>
            <a:r>
              <a:rPr lang="en-US" dirty="0"/>
              <a:t>Meet face to face with someone over coffee, bring samples.</a:t>
            </a:r>
          </a:p>
          <a:p>
            <a:pPr lvl="1">
              <a:lnSpc>
                <a:spcPct val="117999"/>
              </a:lnSpc>
              <a:buFont typeface="Arial,Sans-Serif"/>
              <a:buChar char="•"/>
            </a:pPr>
            <a:r>
              <a:rPr lang="en-US" dirty="0"/>
              <a:t>Give hostess, baby &amp; bridal shower &amp; teacher appreciation gifts with a little hand-written card. Get products into people’s hands to sample. Once they try them, they are much more likely to buy! </a:t>
            </a:r>
          </a:p>
          <a:p>
            <a:pPr lvl="1">
              <a:lnSpc>
                <a:spcPct val="117999"/>
              </a:lnSpc>
              <a:buFont typeface="Arial,Sans-Serif"/>
              <a:buChar char="•"/>
            </a:pPr>
            <a:r>
              <a:rPr lang="en-US" dirty="0"/>
              <a:t>Post a personal story on social media – BE AUTHENTIC, TELL YOUR OWN STORY, don’t just copy &amp; paste what someone else writes. This is your free advertising space. </a:t>
            </a:r>
          </a:p>
          <a:p>
            <a:pPr lvl="1">
              <a:lnSpc>
                <a:spcPct val="117999"/>
              </a:lnSpc>
              <a:buFont typeface="Arial,Sans-Serif"/>
              <a:buChar char="•"/>
            </a:pPr>
            <a:r>
              <a:rPr lang="en-US" dirty="0"/>
              <a:t>Initiate a conversation with someone you don’t know at the gym, grocery store or doctor’s office. Look for ways to meet new people and get out of your comfort zone (that’s not where growth is!). I know a friend who signs people up at the airport and even in elevators!</a:t>
            </a:r>
          </a:p>
          <a:p>
            <a:pPr lvl="1">
              <a:lnSpc>
                <a:spcPct val="117999"/>
              </a:lnSpc>
              <a:buFont typeface="Arial,Sans-Serif"/>
              <a:buChar char="•"/>
            </a:pPr>
            <a:r>
              <a:rPr lang="en-US" dirty="0"/>
              <a:t>Use your oils in public, EVERYWHERE (People generally like the smell and will ask). Put citrus oils in your water when you’re at a restaurant and leave the bottle on the table. Offer to share some Thieves hand sanitizer before eating with friends, etc.</a:t>
            </a:r>
          </a:p>
          <a:p>
            <a:pPr lvl="1">
              <a:lnSpc>
                <a:spcPct val="117999"/>
              </a:lnSpc>
              <a:buFont typeface="Arial,Sans-Serif"/>
              <a:buChar char="•"/>
            </a:pPr>
            <a:r>
              <a:rPr lang="en-US" dirty="0"/>
              <a:t>Do an online Intro to oils class and/or schedule at least 1 in-home class a month (more is better, if your schedule allows).</a:t>
            </a:r>
          </a:p>
          <a:p>
            <a:pPr lvl="1">
              <a:lnSpc>
                <a:spcPct val="117999"/>
              </a:lnSpc>
              <a:buFont typeface="Arial,Sans-Serif"/>
              <a:buChar char="•"/>
            </a:pPr>
            <a:r>
              <a:rPr lang="en-US" dirty="0"/>
              <a:t>Join new activities, gym class, a sport, and use your Deep Relief roller or Cool Azul gel in the locker room or before exercising .</a:t>
            </a:r>
          </a:p>
          <a:p>
            <a:pPr marL="171450" indent="-171450">
              <a:lnSpc>
                <a:spcPct val="117999"/>
              </a:lnSpc>
              <a:buFont typeface="Arial,Sans-Serif"/>
              <a:buChar char="•"/>
            </a:pPr>
            <a:endParaRPr lang="en-US" dirty="0"/>
          </a:p>
          <a:p>
            <a:pPr>
              <a:lnSpc>
                <a:spcPct val="117999"/>
              </a:lnSpc>
            </a:pPr>
            <a:endParaRPr lang="en-US" dirty="0"/>
          </a:p>
          <a:p>
            <a:pPr>
              <a:lnSpc>
                <a:spcPct val="117999"/>
              </a:lnSpc>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37A3340-E2FB-41F0-BC51-F6BA16B68D75}" type="slidenum">
              <a:rPr lang="en-US"/>
              <a:t>7</a:t>
            </a:fld>
            <a:endParaRPr lang="en-US"/>
          </a:p>
        </p:txBody>
      </p:sp>
    </p:spTree>
    <p:extLst>
      <p:ext uri="{BB962C8B-B14F-4D97-AF65-F5344CB8AC3E}">
        <p14:creationId xmlns:p14="http://schemas.microsoft.com/office/powerpoint/2010/main" val="2334956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685800">
              <a:buFont typeface="Arial,Sans-Serif"/>
              <a:buChar char="•"/>
            </a:pPr>
            <a:r>
              <a:rPr lang="en-US" b="1" dirty="0"/>
              <a:t>Simplified Oiler </a:t>
            </a:r>
            <a:r>
              <a:rPr lang="en-US" dirty="0"/>
              <a:t>(daily social media picture &amp; post suggestions, daily straightforward actions, online class outlines &amp; unbranded photos, 101 class, business 101 class + more) </a:t>
            </a:r>
            <a:r>
              <a:rPr lang="en-US" dirty="0">
                <a:hlinkClick r:id="rId3"/>
              </a:rPr>
              <a:t>www.simplifiedoiler.com</a:t>
            </a:r>
            <a:r>
              <a:rPr lang="en-US" dirty="0"/>
              <a:t> </a:t>
            </a:r>
          </a:p>
          <a:p>
            <a:pPr marL="685800" indent="-685800">
              <a:buFont typeface="Arial,Sans-Serif"/>
              <a:buChar char="•"/>
            </a:pPr>
            <a:r>
              <a:rPr lang="en-US" dirty="0"/>
              <a:t>The </a:t>
            </a:r>
            <a:r>
              <a:rPr lang="en-US" dirty="0" err="1"/>
              <a:t>Gameplan</a:t>
            </a:r>
            <a:r>
              <a:rPr lang="en-US" dirty="0"/>
              <a:t> book &amp; workbook has a copy of a general 101 script</a:t>
            </a:r>
          </a:p>
          <a:p>
            <a:pPr marL="685800" indent="-685800">
              <a:buFont typeface="Arial,Sans-Serif"/>
              <a:buChar char="•"/>
            </a:pPr>
            <a:r>
              <a:rPr lang="en-US" dirty="0"/>
              <a:t>Young Living catalog (run through the company history, seed to seal, product lines &amp; starter kits)</a:t>
            </a:r>
          </a:p>
          <a:p>
            <a:pPr marL="685800" indent="-685800">
              <a:buFont typeface="Arial,Sans-Serif"/>
              <a:buChar char="•"/>
            </a:pPr>
            <a:r>
              <a:rPr lang="en-US" dirty="0"/>
              <a:t>The books </a:t>
            </a:r>
            <a:r>
              <a:rPr lang="en-US" u="sng" dirty="0"/>
              <a:t>The Go Giver</a:t>
            </a:r>
            <a:r>
              <a:rPr lang="en-US" dirty="0"/>
              <a:t> and </a:t>
            </a:r>
            <a:r>
              <a:rPr lang="en-US" u="sng" dirty="0"/>
              <a:t>Go Givers Sell More</a:t>
            </a:r>
            <a:r>
              <a:rPr lang="en-US" dirty="0"/>
              <a:t> Bob Burg &amp; John David Mann) can be very helpful, especially for yellow personalities</a:t>
            </a:r>
          </a:p>
          <a:p>
            <a:endParaRPr lang="en-US" dirty="0">
              <a:cs typeface="Calibri" panose="020F0502020204030204"/>
            </a:endParaRPr>
          </a:p>
          <a:p>
            <a:pPr marL="685800" indent="-685800">
              <a:buFont typeface="Arial,Sans-Serif"/>
              <a:buChar char="•"/>
            </a:pPr>
            <a:endParaRPr lang="en-US" dirty="0">
              <a:cs typeface="Calibri" panose="020F0502020204030204"/>
            </a:endParaRPr>
          </a:p>
          <a:p>
            <a:pPr marL="685800" indent="-685800">
              <a:buFont typeface="Arial,Sans-Serif"/>
              <a:buChar char="•"/>
            </a:pPr>
            <a:endParaRPr lang="en-US" dirty="0"/>
          </a:p>
          <a:p>
            <a:pPr>
              <a:lnSpc>
                <a:spcPct val="117999"/>
              </a:lnSpc>
            </a:pPr>
            <a:endParaRPr lang="en-US" dirty="0">
              <a:cs typeface="Calibri" panose="020F0502020204030204"/>
            </a:endParaRPr>
          </a:p>
          <a:p>
            <a:pPr>
              <a:lnSpc>
                <a:spcPct val="117999"/>
              </a:lnSpc>
            </a:pPr>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F37A3340-E2FB-41F0-BC51-F6BA16B68D75}" type="slidenum">
              <a:rPr lang="en-US"/>
              <a:t>9</a:t>
            </a:fld>
            <a:endParaRPr lang="en-US"/>
          </a:p>
        </p:txBody>
      </p:sp>
    </p:spTree>
    <p:extLst>
      <p:ext uri="{BB962C8B-B14F-4D97-AF65-F5344CB8AC3E}">
        <p14:creationId xmlns:p14="http://schemas.microsoft.com/office/powerpoint/2010/main" val="1069047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685800">
              <a:buFont typeface="Arial,Sans-Serif"/>
              <a:buChar char="•"/>
            </a:pPr>
            <a:r>
              <a:rPr lang="en-US"/>
              <a:t>Focus on replicating results, not duplication. You want others to use their own strengths, not copy you.</a:t>
            </a:r>
          </a:p>
          <a:p>
            <a:pPr marL="685800" indent="-685800">
              <a:buFont typeface="Arial,Sans-Serif"/>
              <a:buChar char="•"/>
            </a:pPr>
            <a:r>
              <a:rPr lang="en-US"/>
              <a:t>Keep it simple (remember the simple steps of sharing from earlier).</a:t>
            </a:r>
          </a:p>
          <a:p>
            <a:pPr marL="685800" indent="-685800">
              <a:buFont typeface="Arial,Sans-Serif"/>
              <a:buChar char="•"/>
            </a:pPr>
            <a:r>
              <a:rPr lang="en-US"/>
              <a:t>Send them online resources, tag them in a video, share samples, etc. </a:t>
            </a:r>
          </a:p>
          <a:p>
            <a:pPr marL="685800" indent="-685800">
              <a:buFont typeface="Arial,Sans-Serif"/>
              <a:buChar char="•"/>
            </a:pPr>
            <a:r>
              <a:rPr lang="en-US"/>
              <a:t>Set reasonable expectations for when others share:</a:t>
            </a:r>
          </a:p>
          <a:p>
            <a:r>
              <a:rPr lang="en-US"/>
              <a:t>                         No = not at this time, not no forever</a:t>
            </a:r>
          </a:p>
          <a:p>
            <a:pPr>
              <a:lnSpc>
                <a:spcPct val="117999"/>
              </a:lnSpc>
            </a:pPr>
            <a:r>
              <a:rPr lang="en-US"/>
              <a:t>                         Some people need 7x+ exposure before they buy</a:t>
            </a:r>
          </a:p>
          <a:p>
            <a:r>
              <a:rPr lang="en-US"/>
              <a:t>                         Share from the heart: everyone needs YL! </a:t>
            </a:r>
          </a:p>
          <a:p>
            <a:endParaRPr lang="en-US" dirty="0">
              <a:cs typeface="Calibri"/>
            </a:endParaRPr>
          </a:p>
        </p:txBody>
      </p:sp>
      <p:sp>
        <p:nvSpPr>
          <p:cNvPr id="4" name="Slide Number Placeholder 3"/>
          <p:cNvSpPr>
            <a:spLocks noGrp="1"/>
          </p:cNvSpPr>
          <p:nvPr>
            <p:ph type="sldNum" sz="quarter" idx="5"/>
          </p:nvPr>
        </p:nvSpPr>
        <p:spPr/>
        <p:txBody>
          <a:bodyPr/>
          <a:lstStyle/>
          <a:p>
            <a:fld id="{F37A3340-E2FB-41F0-BC51-F6BA16B68D75}" type="slidenum">
              <a:rPr lang="en-US"/>
              <a:t>10</a:t>
            </a:fld>
            <a:endParaRPr lang="en-US"/>
          </a:p>
        </p:txBody>
      </p:sp>
    </p:spTree>
    <p:extLst>
      <p:ext uri="{BB962C8B-B14F-4D97-AF65-F5344CB8AC3E}">
        <p14:creationId xmlns:p14="http://schemas.microsoft.com/office/powerpoint/2010/main" val="951207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www.simplifiedoiler.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4513666"/>
            <a:ext cx="8676222" cy="1066801"/>
          </a:xfrm>
        </p:spPr>
        <p:txBody>
          <a:bodyPr>
            <a:normAutofit fontScale="90000"/>
          </a:bodyPr>
          <a:lstStyle/>
          <a:p>
            <a:r>
              <a:rPr lang="en-US">
                <a:effectLst>
                  <a:glow rad="38100">
                    <a:prstClr val="black">
                      <a:lumMod val="65000"/>
                      <a:lumOff val="35000"/>
                      <a:alpha val="50000"/>
                    </a:prstClr>
                  </a:glow>
                  <a:outerShdw blurRad="28575" dist="31750" dir="13200000" algn="tl" rotWithShape="0">
                    <a:srgbClr val="000000">
                      <a:alpha val="25000"/>
                    </a:srgbClr>
                  </a:outerShdw>
                </a:effectLst>
              </a:rPr>
              <a:t>The 5 pillars</a:t>
            </a:r>
            <a:br>
              <a:rPr lang="en-US" dirty="0">
                <a:effectLst>
                  <a:glow rad="38100">
                    <a:prstClr val="black">
                      <a:lumMod val="65000"/>
                      <a:lumOff val="35000"/>
                      <a:alpha val="50000"/>
                    </a:prstClr>
                  </a:glow>
                  <a:outerShdw blurRad="28575" dist="31750" dir="13200000" algn="tl" rotWithShape="0">
                    <a:srgbClr val="000000">
                      <a:alpha val="25000"/>
                    </a:srgbClr>
                  </a:outerShdw>
                </a:effectLst>
              </a:rPr>
            </a:br>
            <a:r>
              <a:rPr lang="en-US">
                <a:effectLst>
                  <a:glow rad="38100">
                    <a:prstClr val="black">
                      <a:lumMod val="65000"/>
                      <a:lumOff val="35000"/>
                      <a:alpha val="50000"/>
                    </a:prstClr>
                  </a:glow>
                  <a:outerShdw blurRad="28575" dist="31750" dir="13200000" algn="tl" rotWithShape="0">
                    <a:srgbClr val="000000">
                      <a:alpha val="25000"/>
                    </a:srgbClr>
                  </a:outerShdw>
                </a:effectLst>
              </a:rPr>
              <a:t>share</a:t>
            </a:r>
            <a:endParaRPr lang="en-US" dirty="0"/>
          </a:p>
        </p:txBody>
      </p:sp>
      <p:sp>
        <p:nvSpPr>
          <p:cNvPr id="3" name="Subtitle 2"/>
          <p:cNvSpPr>
            <a:spLocks noGrp="1"/>
          </p:cNvSpPr>
          <p:nvPr>
            <p:ph type="subTitle" idx="1"/>
          </p:nvPr>
        </p:nvSpPr>
        <p:spPr>
          <a:xfrm>
            <a:off x="1751012" y="5716737"/>
            <a:ext cx="8676222" cy="722243"/>
          </a:xfrm>
        </p:spPr>
        <p:txBody>
          <a:bodyPr>
            <a:normAutofit/>
          </a:bodyPr>
          <a:lstStyle/>
          <a:p>
            <a:r>
              <a:rPr lang="en-US" i="1" dirty="0">
                <a:effectLst>
                  <a:glow rad="38100">
                    <a:prstClr val="black">
                      <a:lumMod val="50000"/>
                      <a:lumOff val="50000"/>
                      <a:alpha val="20000"/>
                    </a:prstClr>
                  </a:glow>
                  <a:outerShdw blurRad="44450" dist="12700" dir="13860000" algn="tl" rotWithShape="0">
                    <a:srgbClr val="000000">
                      <a:alpha val="20000"/>
                    </a:srgbClr>
                  </a:outerShdw>
                </a:effectLst>
              </a:rPr>
              <a:t>Add your name and/or team name here</a:t>
            </a:r>
          </a:p>
        </p:txBody>
      </p:sp>
      <p:pic>
        <p:nvPicPr>
          <p:cNvPr id="8" name="Picture 9" descr="A bouquet of flowers in a vase on a table&#10;&#10;Description generated with very high confidence">
            <a:extLst>
              <a:ext uri="{FF2B5EF4-FFF2-40B4-BE49-F238E27FC236}">
                <a16:creationId xmlns:a16="http://schemas.microsoft.com/office/drawing/2014/main" id="{BAE47CBE-431C-493A-B0B7-E418A268AFD6}"/>
              </a:ext>
            </a:extLst>
          </p:cNvPr>
          <p:cNvPicPr>
            <a:picLocks noChangeAspect="1"/>
          </p:cNvPicPr>
          <p:nvPr/>
        </p:nvPicPr>
        <p:blipFill rotWithShape="1">
          <a:blip r:embed="rId4"/>
          <a:srcRect t="33054" b="31891"/>
          <a:stretch/>
        </p:blipFill>
        <p:spPr>
          <a:xfrm>
            <a:off x="20" y="10"/>
            <a:ext cx="12191980" cy="4273816"/>
          </a:xfrm>
          <a:prstGeom prst="rect">
            <a:avLst/>
          </a:prstGeom>
        </p:spPr>
      </p:pic>
    </p:spTree>
    <p:extLst>
      <p:ext uri="{BB962C8B-B14F-4D97-AF65-F5344CB8AC3E}">
        <p14:creationId xmlns:p14="http://schemas.microsoft.com/office/powerpoint/2010/main" val="2979223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F527-BEDF-4242-B1F0-FF2B6BA7DAC5}"/>
              </a:ext>
            </a:extLst>
          </p:cNvPr>
          <p:cNvSpPr>
            <a:spLocks noGrp="1"/>
          </p:cNvSpPr>
          <p:nvPr>
            <p:ph type="title"/>
          </p:nvPr>
        </p:nvSpPr>
        <p:spPr>
          <a:xfrm>
            <a:off x="1761038" y="4162745"/>
            <a:ext cx="8676222" cy="866275"/>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Teaching others to share</a:t>
            </a:r>
          </a:p>
        </p:txBody>
      </p:sp>
      <p:pic>
        <p:nvPicPr>
          <p:cNvPr id="4" name="Picture 4" descr="A picture containing indoor, wall, table, sitting&#10;&#10;Description generated with high confidence">
            <a:extLst>
              <a:ext uri="{FF2B5EF4-FFF2-40B4-BE49-F238E27FC236}">
                <a16:creationId xmlns:a16="http://schemas.microsoft.com/office/drawing/2014/main" id="{4E6D5136-1F1B-4338-9FE2-AD7B206DF28B}"/>
              </a:ext>
            </a:extLst>
          </p:cNvPr>
          <p:cNvPicPr>
            <a:picLocks noGrp="1" noChangeAspect="1"/>
          </p:cNvPicPr>
          <p:nvPr>
            <p:ph idx="1"/>
          </p:nvPr>
        </p:nvPicPr>
        <p:blipFill rotWithShape="1">
          <a:blip r:embed="rId4"/>
          <a:srcRect t="26012" b="11669"/>
          <a:stretch/>
        </p:blipFill>
        <p:spPr>
          <a:xfrm>
            <a:off x="20" y="10"/>
            <a:ext cx="12191980" cy="4273816"/>
          </a:xfrm>
          <a:prstGeom prst="rect">
            <a:avLst/>
          </a:prstGeom>
        </p:spPr>
      </p:pic>
      <p:sp>
        <p:nvSpPr>
          <p:cNvPr id="6" name="TextBox 5">
            <a:extLst>
              <a:ext uri="{FF2B5EF4-FFF2-40B4-BE49-F238E27FC236}">
                <a16:creationId xmlns:a16="http://schemas.microsoft.com/office/drawing/2014/main" id="{496736AE-5983-4C16-B7C5-3E610B08B5C3}"/>
              </a:ext>
            </a:extLst>
          </p:cNvPr>
          <p:cNvSpPr txBox="1"/>
          <p:nvPr/>
        </p:nvSpPr>
        <p:spPr>
          <a:xfrm>
            <a:off x="994611" y="5035216"/>
            <a:ext cx="10192752"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ea typeface="+mn-lt"/>
                <a:cs typeface="+mn-lt"/>
              </a:rPr>
              <a:t>Focus on replicating results, not duplication</a:t>
            </a:r>
            <a:endParaRPr lang="en-US" sz="2200"/>
          </a:p>
          <a:p>
            <a:pPr algn="ctr"/>
            <a:r>
              <a:rPr lang="en-US" sz="2200">
                <a:ea typeface="+mn-lt"/>
                <a:cs typeface="+mn-lt"/>
              </a:rPr>
              <a:t>Help identify their skills, talents &amp; gifts - work with their strengths</a:t>
            </a:r>
            <a:endParaRPr lang="en-US" sz="2200" dirty="0">
              <a:ea typeface="+mn-lt"/>
              <a:cs typeface="+mn-lt"/>
            </a:endParaRPr>
          </a:p>
          <a:p>
            <a:pPr algn="ctr"/>
            <a:r>
              <a:rPr lang="en-US" sz="2200" dirty="0">
                <a:ea typeface="+mn-lt"/>
                <a:cs typeface="+mn-lt"/>
              </a:rPr>
              <a:t>Keep it simple (review simple steps of </a:t>
            </a:r>
            <a:r>
              <a:rPr lang="en-US" sz="2200">
                <a:ea typeface="+mn-lt"/>
                <a:cs typeface="+mn-lt"/>
              </a:rPr>
              <a:t>sharing) </a:t>
            </a:r>
            <a:endParaRPr lang="en-US" sz="2200" dirty="0">
              <a:ea typeface="+mn-lt"/>
              <a:cs typeface="+mn-lt"/>
            </a:endParaRPr>
          </a:p>
          <a:p>
            <a:pPr algn="ctr"/>
            <a:r>
              <a:rPr lang="en-US" sz="2200">
                <a:ea typeface="+mn-lt"/>
                <a:cs typeface="+mn-lt"/>
              </a:rPr>
              <a:t>Use resources  - no need to reinvent the wheel</a:t>
            </a:r>
            <a:endParaRPr lang="en-US" sz="2200" dirty="0">
              <a:ea typeface="+mn-lt"/>
              <a:cs typeface="+mn-lt"/>
            </a:endParaRPr>
          </a:p>
          <a:p>
            <a:pPr algn="ctr"/>
            <a:r>
              <a:rPr lang="en-US" sz="2200">
                <a:ea typeface="+mn-lt"/>
                <a:cs typeface="+mn-lt"/>
              </a:rPr>
              <a:t>Set reasonable expectations </a:t>
            </a:r>
            <a:endParaRPr lang="en-US" sz="2200" dirty="0">
              <a:ea typeface="+mn-lt"/>
              <a:cs typeface="+mn-lt"/>
            </a:endParaRPr>
          </a:p>
          <a:p>
            <a:pPr marL="285750" indent="-285750" algn="ctr">
              <a:buFont typeface="Wingdings"/>
              <a:buChar char="ü"/>
            </a:pPr>
            <a:endParaRPr lang="en-US" dirty="0"/>
          </a:p>
        </p:txBody>
      </p:sp>
    </p:spTree>
    <p:extLst>
      <p:ext uri="{BB962C8B-B14F-4D97-AF65-F5344CB8AC3E}">
        <p14:creationId xmlns:p14="http://schemas.microsoft.com/office/powerpoint/2010/main" val="3789190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4" descr="A picture containing person, table, indoor, wooden&#10;&#10;Description generated with high confidence">
            <a:extLst>
              <a:ext uri="{FF2B5EF4-FFF2-40B4-BE49-F238E27FC236}">
                <a16:creationId xmlns:a16="http://schemas.microsoft.com/office/drawing/2014/main" id="{8AA9E1D8-4B0A-4AD3-9063-19A8B921653D}"/>
              </a:ext>
            </a:extLst>
          </p:cNvPr>
          <p:cNvPicPr>
            <a:picLocks noChangeAspect="1"/>
          </p:cNvPicPr>
          <p:nvPr/>
        </p:nvPicPr>
        <p:blipFill rotWithShape="1">
          <a:blip r:embed="rId3">
            <a:alphaModFix amt="15000"/>
          </a:blip>
          <a:srcRect t="13619" b="2111"/>
          <a:stretch/>
        </p:blipFill>
        <p:spPr>
          <a:xfrm>
            <a:off x="20" y="10"/>
            <a:ext cx="12191980" cy="6857990"/>
          </a:xfrm>
          <a:prstGeom prst="rect">
            <a:avLst/>
          </a:prstGeom>
        </p:spPr>
      </p:pic>
      <p:sp>
        <p:nvSpPr>
          <p:cNvPr id="2" name="Title 1">
            <a:extLst>
              <a:ext uri="{FF2B5EF4-FFF2-40B4-BE49-F238E27FC236}">
                <a16:creationId xmlns:a16="http://schemas.microsoft.com/office/drawing/2014/main" id="{4113B3CC-B54C-447D-A070-4B63D0D30391}"/>
              </a:ext>
            </a:extLst>
          </p:cNvPr>
          <p:cNvSpPr>
            <a:spLocks noGrp="1"/>
          </p:cNvSpPr>
          <p:nvPr>
            <p:ph type="title"/>
          </p:nvPr>
        </p:nvSpPr>
        <p:spPr>
          <a:xfrm>
            <a:off x="1141413" y="609600"/>
            <a:ext cx="9905998" cy="1905000"/>
          </a:xfrm>
        </p:spPr>
        <p:txBody>
          <a:bodyPr>
            <a:normAutofit/>
          </a:bodyPr>
          <a:lstStyle/>
          <a:p>
            <a:r>
              <a:rPr lang="en-US" sz="4800">
                <a:effectLst>
                  <a:glow rad="38100">
                    <a:prstClr val="black">
                      <a:lumMod val="65000"/>
                      <a:lumOff val="35000"/>
                      <a:alpha val="40000"/>
                    </a:prstClr>
                  </a:glow>
                  <a:outerShdw blurRad="28575" dist="38100" dir="14040000" algn="tl" rotWithShape="0">
                    <a:srgbClr val="000000">
                      <a:alpha val="25000"/>
                    </a:srgbClr>
                  </a:outerShdw>
                </a:effectLst>
              </a:rPr>
              <a:t>Action steps</a:t>
            </a:r>
          </a:p>
        </p:txBody>
      </p:sp>
      <p:sp>
        <p:nvSpPr>
          <p:cNvPr id="8" name="Content Placeholder 7">
            <a:extLst>
              <a:ext uri="{FF2B5EF4-FFF2-40B4-BE49-F238E27FC236}">
                <a16:creationId xmlns:a16="http://schemas.microsoft.com/office/drawing/2014/main" id="{757B7255-1732-4026-9030-1A90E1481B30}"/>
              </a:ext>
            </a:extLst>
          </p:cNvPr>
          <p:cNvSpPr>
            <a:spLocks noGrp="1"/>
          </p:cNvSpPr>
          <p:nvPr>
            <p:ph idx="1"/>
          </p:nvPr>
        </p:nvSpPr>
        <p:spPr>
          <a:xfrm>
            <a:off x="1141413" y="2666999"/>
            <a:ext cx="9905998" cy="3124201"/>
          </a:xfrm>
        </p:spPr>
        <p:txBody>
          <a:bodyPr>
            <a:normAutofit/>
          </a:bodyPr>
          <a:lstStyle/>
          <a:p>
            <a:pPr marL="0" indent="0" algn="ctr">
              <a:spcBef>
                <a:spcPts val="0"/>
              </a:spcBef>
              <a:spcAft>
                <a:spcPts val="0"/>
              </a:spcAft>
              <a:buNone/>
            </a:pPr>
            <a:r>
              <a:rPr lang="en-US" sz="44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Share one new way this week</a:t>
            </a:r>
            <a:endParaRPr lang="en-US" b="1">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lgn="ctr">
              <a:spcBef>
                <a:spcPts val="0"/>
              </a:spcBef>
              <a:spcAft>
                <a:spcPts val="0"/>
              </a:spcAft>
              <a:buNone/>
            </a:pPr>
            <a:r>
              <a:rPr lang="en-US" sz="44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Record your activity and result</a:t>
            </a:r>
          </a:p>
          <a:p>
            <a:pPr marL="0" indent="0" algn="ctr">
              <a:spcBef>
                <a:spcPts val="0"/>
              </a:spcBef>
              <a:spcAft>
                <a:spcPts val="0"/>
              </a:spcAft>
              <a:buNone/>
            </a:pPr>
            <a:r>
              <a:rPr lang="en-US" sz="4400" b="1">
                <a:effectLst>
                  <a:glow rad="38100">
                    <a:prstClr val="black">
                      <a:lumMod val="50000"/>
                      <a:lumOff val="50000"/>
                      <a:alpha val="20000"/>
                    </a:prstClr>
                  </a:glow>
                  <a:outerShdw blurRad="44450" dist="12700" dir="13860000" algn="tl" rotWithShape="0">
                    <a:srgbClr val="000000">
                      <a:alpha val="20000"/>
                    </a:srgbClr>
                  </a:outerShdw>
                </a:effectLst>
              </a:rPr>
              <a:t>repeat</a:t>
            </a:r>
          </a:p>
        </p:txBody>
      </p:sp>
    </p:spTree>
    <p:extLst>
      <p:ext uri="{BB962C8B-B14F-4D97-AF65-F5344CB8AC3E}">
        <p14:creationId xmlns:p14="http://schemas.microsoft.com/office/powerpoint/2010/main" val="139314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D8B72-9302-461D-BACA-FE13801A23DF}"/>
              </a:ext>
            </a:extLst>
          </p:cNvPr>
          <p:cNvSpPr>
            <a:spLocks noGrp="1"/>
          </p:cNvSpPr>
          <p:nvPr>
            <p:ph type="ctrTitle"/>
          </p:nvPr>
        </p:nvSpPr>
        <p:spPr>
          <a:xfrm>
            <a:off x="7866450" y="1609725"/>
            <a:ext cx="4000163" cy="3642851"/>
          </a:xfrm>
        </p:spPr>
        <p:txBody>
          <a:bodyPr>
            <a:normAutofit fontScale="90000"/>
          </a:bodyPr>
          <a:lstStyle/>
          <a:p>
            <a:r>
              <a:rPr lang="en-US" sz="4000" dirty="0">
                <a:effectLst>
                  <a:glow rad="38100">
                    <a:prstClr val="black">
                      <a:lumMod val="65000"/>
                      <a:lumOff val="35000"/>
                      <a:alpha val="50000"/>
                    </a:prstClr>
                  </a:glow>
                  <a:outerShdw blurRad="28575" dist="31750" dir="13200000" algn="tl" rotWithShape="0">
                    <a:srgbClr val="000000">
                      <a:alpha val="25000"/>
                    </a:srgbClr>
                  </a:outerShdw>
                </a:effectLst>
              </a:rPr>
              <a:t>Let no one ever come to you without leaving better and happier.</a:t>
            </a:r>
            <a:br>
              <a:rPr lang="en-US" sz="4000" dirty="0">
                <a:effectLst>
                  <a:glow rad="38100">
                    <a:prstClr val="black">
                      <a:lumMod val="65000"/>
                      <a:lumOff val="35000"/>
                      <a:alpha val="50000"/>
                    </a:prstClr>
                  </a:glow>
                  <a:outerShdw blurRad="28575" dist="31750" dir="13200000" algn="tl" rotWithShape="0">
                    <a:srgbClr val="000000">
                      <a:alpha val="25000"/>
                    </a:srgbClr>
                  </a:outerShdw>
                </a:effectLst>
              </a:rPr>
            </a:br>
            <a:r>
              <a:rPr lang="en-US" sz="2400" dirty="0">
                <a:effectLst>
                  <a:glow rad="38100">
                    <a:prstClr val="black">
                      <a:lumMod val="65000"/>
                      <a:lumOff val="35000"/>
                      <a:alpha val="50000"/>
                    </a:prstClr>
                  </a:glow>
                  <a:outerShdw blurRad="28575" dist="31750" dir="13200000" algn="tl" rotWithShape="0">
                    <a:srgbClr val="000000">
                      <a:alpha val="25000"/>
                    </a:srgbClr>
                  </a:outerShdw>
                </a:effectLst>
              </a:rPr>
              <a:t>- mother </a:t>
            </a:r>
            <a:r>
              <a:rPr lang="en-US" sz="2400">
                <a:effectLst>
                  <a:glow rad="38100">
                    <a:prstClr val="black">
                      <a:lumMod val="65000"/>
                      <a:lumOff val="35000"/>
                      <a:alpha val="50000"/>
                    </a:prstClr>
                  </a:glow>
                  <a:outerShdw blurRad="28575" dist="31750" dir="13200000" algn="tl" rotWithShape="0">
                    <a:srgbClr val="000000">
                      <a:alpha val="25000"/>
                    </a:srgbClr>
                  </a:outerShdw>
                </a:effectLst>
              </a:rPr>
              <a:t>teresa</a:t>
            </a:r>
            <a:endParaRPr lang="en-US" sz="2400" dirty="0">
              <a:effectLst>
                <a:glow rad="38100">
                  <a:prstClr val="black">
                    <a:lumMod val="65000"/>
                    <a:lumOff val="35000"/>
                    <a:alpha val="50000"/>
                  </a:prstClr>
                </a:glow>
                <a:outerShdw blurRad="28575" dist="31750" dir="13200000" algn="tl" rotWithShape="0">
                  <a:srgbClr val="000000">
                    <a:alpha val="25000"/>
                  </a:srgbClr>
                </a:outerShdw>
              </a:effectLst>
            </a:endParaRPr>
          </a:p>
        </p:txBody>
      </p:sp>
      <p:pic>
        <p:nvPicPr>
          <p:cNvPr id="4" name="Picture 4" descr="A close up of a flower garden&#10;&#10;Description generated with high confidence">
            <a:extLst>
              <a:ext uri="{FF2B5EF4-FFF2-40B4-BE49-F238E27FC236}">
                <a16:creationId xmlns:a16="http://schemas.microsoft.com/office/drawing/2014/main" id="{B3671E22-C1B0-4BD4-9963-DCEB23B8C82E}"/>
              </a:ext>
            </a:extLst>
          </p:cNvPr>
          <p:cNvPicPr>
            <a:picLocks noChangeAspect="1"/>
          </p:cNvPicPr>
          <p:nvPr/>
        </p:nvPicPr>
        <p:blipFill>
          <a:blip r:embed="rId3"/>
          <a:stretch>
            <a:fillRect/>
          </a:stretch>
        </p:blipFill>
        <p:spPr>
          <a:xfrm>
            <a:off x="636915" y="1122741"/>
            <a:ext cx="6915663" cy="4616205"/>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916335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E6B9-FA5A-4CC3-AF94-C114A8866036}"/>
              </a:ext>
            </a:extLst>
          </p:cNvPr>
          <p:cNvSpPr>
            <a:spLocks noGrp="1"/>
          </p:cNvSpPr>
          <p:nvPr>
            <p:ph type="ctrTitle"/>
          </p:nvPr>
        </p:nvSpPr>
        <p:spPr>
          <a:xfrm>
            <a:off x="1761038" y="5065113"/>
            <a:ext cx="8676222" cy="1066801"/>
          </a:xfrm>
        </p:spPr>
        <p:txBody>
          <a:bodyPr>
            <a:normAutofit/>
          </a:bodyPr>
          <a:lstStyle/>
          <a:p>
            <a:r>
              <a:rPr lang="en-US">
                <a:effectLst>
                  <a:glow rad="38100">
                    <a:prstClr val="black">
                      <a:lumMod val="65000"/>
                      <a:lumOff val="35000"/>
                      <a:alpha val="50000"/>
                    </a:prstClr>
                  </a:glow>
                  <a:outerShdw blurRad="28575" dist="31750" dir="13200000" algn="tl" rotWithShape="0">
                    <a:srgbClr val="000000">
                      <a:alpha val="25000"/>
                    </a:srgbClr>
                  </a:outerShdw>
                </a:effectLst>
              </a:rPr>
              <a:t>Questions?</a:t>
            </a:r>
            <a:endParaRPr lang="en-US"/>
          </a:p>
        </p:txBody>
      </p:sp>
      <p:pic>
        <p:nvPicPr>
          <p:cNvPr id="6" name="Picture 6" descr="A person sitting at a table with a cake&#10;&#10;Description generated with high confidence">
            <a:extLst>
              <a:ext uri="{FF2B5EF4-FFF2-40B4-BE49-F238E27FC236}">
                <a16:creationId xmlns:a16="http://schemas.microsoft.com/office/drawing/2014/main" id="{6661E2C0-4706-46D7-858F-AD707D708C87}"/>
              </a:ext>
            </a:extLst>
          </p:cNvPr>
          <p:cNvPicPr>
            <a:picLocks noChangeAspect="1"/>
          </p:cNvPicPr>
          <p:nvPr/>
        </p:nvPicPr>
        <p:blipFill rotWithShape="1">
          <a:blip r:embed="rId3"/>
          <a:srcRect t="18450" b="29034"/>
          <a:stretch/>
        </p:blipFill>
        <p:spPr>
          <a:xfrm>
            <a:off x="20" y="10"/>
            <a:ext cx="12191980" cy="4273816"/>
          </a:xfrm>
          <a:prstGeom prst="rect">
            <a:avLst/>
          </a:prstGeom>
        </p:spPr>
      </p:pic>
    </p:spTree>
    <p:extLst>
      <p:ext uri="{BB962C8B-B14F-4D97-AF65-F5344CB8AC3E}">
        <p14:creationId xmlns:p14="http://schemas.microsoft.com/office/powerpoint/2010/main" val="3657919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83A4-5A0A-42EB-B896-1632B2B01F6F}"/>
              </a:ext>
            </a:extLst>
          </p:cNvPr>
          <p:cNvSpPr>
            <a:spLocks noGrp="1"/>
          </p:cNvSpPr>
          <p:nvPr>
            <p:ph type="title"/>
          </p:nvPr>
        </p:nvSpPr>
        <p:spPr>
          <a:xfrm>
            <a:off x="409491" y="6533148"/>
            <a:ext cx="4551752" cy="1371600"/>
          </a:xfrm>
        </p:spPr>
        <p:txBody>
          <a:bodyPr>
            <a:normAutofit fontScale="90000"/>
          </a:bodyPr>
          <a:lstStyle/>
          <a:p>
            <a:pPr algn="ctr"/>
            <a:r>
              <a:rPr lang="en-US" b="1" u="sng">
                <a:effectLst>
                  <a:glow rad="38100">
                    <a:prstClr val="black">
                      <a:lumMod val="65000"/>
                      <a:lumOff val="35000"/>
                      <a:alpha val="40000"/>
                    </a:prstClr>
                  </a:glow>
                  <a:outerShdw blurRad="28575" dist="38100" dir="14040000" algn="tl" rotWithShape="0">
                    <a:srgbClr val="000000">
                      <a:alpha val="25000"/>
                    </a:srgbClr>
                  </a:outerShdw>
                </a:effectLst>
              </a:rPr>
              <a:t>Agenda</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r>
              <a:rPr lang="en-US">
                <a:effectLst>
                  <a:glow rad="38100">
                    <a:prstClr val="black">
                      <a:lumMod val="65000"/>
                      <a:lumOff val="35000"/>
                      <a:alpha val="40000"/>
                    </a:prstClr>
                  </a:glow>
                  <a:outerShdw blurRad="28575" dist="38100" dir="14040000" algn="tl" rotWithShape="0">
                    <a:srgbClr val="000000">
                      <a:alpha val="25000"/>
                    </a:srgbClr>
                  </a:outerShdw>
                </a:effectLst>
              </a:rPr>
              <a:t>Welcome &amp; Introduction</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r>
              <a:rPr lang="en-US">
                <a:effectLst>
                  <a:glow rad="38100">
                    <a:prstClr val="black">
                      <a:lumMod val="65000"/>
                      <a:lumOff val="35000"/>
                      <a:alpha val="40000"/>
                    </a:prstClr>
                  </a:glow>
                  <a:outerShdw blurRad="28575" dist="38100" dir="14040000" algn="tl" rotWithShape="0">
                    <a:srgbClr val="000000">
                      <a:alpha val="25000"/>
                    </a:srgbClr>
                  </a:outerShdw>
                </a:effectLst>
              </a:rPr>
              <a:t>Overview of the 5 pillars</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r>
              <a:rPr lang="en-US">
                <a:effectLst>
                  <a:glow rad="38100">
                    <a:prstClr val="black">
                      <a:lumMod val="65000"/>
                      <a:lumOff val="35000"/>
                      <a:alpha val="40000"/>
                    </a:prstClr>
                  </a:glow>
                  <a:outerShdw blurRad="28575" dist="38100" dir="14040000" algn="tl" rotWithShape="0">
                    <a:srgbClr val="000000">
                      <a:alpha val="25000"/>
                    </a:srgbClr>
                  </a:outerShdw>
                </a:effectLst>
              </a:rPr>
              <a:t>what is sharing</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r>
              <a:rPr lang="en-US">
                <a:effectLst>
                  <a:glow rad="38100">
                    <a:prstClr val="black">
                      <a:lumMod val="65000"/>
                      <a:lumOff val="35000"/>
                      <a:alpha val="40000"/>
                    </a:prstClr>
                  </a:glow>
                  <a:outerShdw blurRad="28575" dist="38100" dir="14040000" algn="tl" rotWithShape="0">
                    <a:srgbClr val="000000">
                      <a:alpha val="25000"/>
                    </a:srgbClr>
                  </a:outerShdw>
                </a:effectLst>
              </a:rPr>
              <a:t>why share</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r>
              <a:rPr lang="en-US">
                <a:effectLst>
                  <a:glow rad="38100">
                    <a:prstClr val="black">
                      <a:lumMod val="65000"/>
                      <a:lumOff val="35000"/>
                      <a:alpha val="40000"/>
                    </a:prstClr>
                  </a:glow>
                  <a:outerShdw blurRad="28575" dist="38100" dir="14040000" algn="tl" rotWithShape="0">
                    <a:srgbClr val="000000">
                      <a:alpha val="25000"/>
                    </a:srgbClr>
                  </a:outerShdw>
                </a:effectLst>
              </a:rPr>
              <a:t>how to share</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r>
              <a:rPr lang="en-US">
                <a:effectLst>
                  <a:glow rad="38100">
                    <a:prstClr val="black">
                      <a:lumMod val="65000"/>
                      <a:lumOff val="35000"/>
                      <a:alpha val="40000"/>
                    </a:prstClr>
                  </a:glow>
                  <a:outerShdw blurRad="28575" dist="38100" dir="14040000" algn="tl" rotWithShape="0">
                    <a:srgbClr val="000000">
                      <a:alpha val="25000"/>
                    </a:srgbClr>
                  </a:outerShdw>
                </a:effectLst>
              </a:rPr>
              <a:t>resources</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r>
              <a:rPr lang="en-US">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TEACHING OTHERS TO SHARE</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r>
              <a:rPr lang="en-US">
                <a:effectLst>
                  <a:glow rad="38100">
                    <a:prstClr val="black">
                      <a:lumMod val="65000"/>
                      <a:lumOff val="35000"/>
                      <a:alpha val="40000"/>
                    </a:prstClr>
                  </a:glow>
                  <a:outerShdw blurRad="28575" dist="38100" dir="14040000" algn="tl" rotWithShape="0">
                    <a:srgbClr val="000000">
                      <a:alpha val="25000"/>
                    </a:srgbClr>
                  </a:outerShdw>
                </a:effectLst>
              </a:rPr>
              <a:t>Action steps</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r>
              <a:rPr lang="en-US" dirty="0">
                <a:effectLst>
                  <a:glow rad="38100">
                    <a:prstClr val="black">
                      <a:lumMod val="65000"/>
                      <a:lumOff val="35000"/>
                      <a:alpha val="40000"/>
                    </a:prstClr>
                  </a:glow>
                  <a:outerShdw blurRad="28575" dist="38100" dir="14040000" algn="tl" rotWithShape="0">
                    <a:srgbClr val="000000">
                      <a:alpha val="25000"/>
                    </a:srgbClr>
                  </a:outerShdw>
                </a:effectLst>
              </a:rPr>
              <a:t>questions</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br>
              <a:rPr lang="en-US" dirty="0">
                <a:effectLst>
                  <a:glow rad="38100">
                    <a:prstClr val="black">
                      <a:lumMod val="65000"/>
                      <a:lumOff val="35000"/>
                      <a:alpha val="40000"/>
                    </a:prstClr>
                  </a:glow>
                  <a:outerShdw blurRad="28575" dist="38100" dir="14040000" algn="tl" rotWithShape="0">
                    <a:srgbClr val="000000">
                      <a:alpha val="25000"/>
                    </a:srgbClr>
                  </a:outerShdw>
                </a:effectLst>
              </a:rPr>
            </a:br>
            <a:endParaRPr lang="en-US" dirty="0">
              <a:effectLst>
                <a:glow rad="38100">
                  <a:prstClr val="black">
                    <a:lumMod val="65000"/>
                    <a:lumOff val="35000"/>
                    <a:alpha val="40000"/>
                  </a:prstClr>
                </a:glow>
                <a:outerShdw blurRad="28575" dist="38100" dir="14040000" algn="tl" rotWithShape="0">
                  <a:srgbClr val="000000">
                    <a:alpha val="25000"/>
                  </a:srgbClr>
                </a:outerShdw>
              </a:effectLst>
            </a:endParaRPr>
          </a:p>
        </p:txBody>
      </p:sp>
      <p:pic>
        <p:nvPicPr>
          <p:cNvPr id="5" name="Picture 5" descr="A table topped with a cut in half&#10;&#10;Description generated with high confidence">
            <a:extLst>
              <a:ext uri="{FF2B5EF4-FFF2-40B4-BE49-F238E27FC236}">
                <a16:creationId xmlns:a16="http://schemas.microsoft.com/office/drawing/2014/main" id="{6949D083-D987-4966-BBB7-AE6505FED20E}"/>
              </a:ext>
            </a:extLst>
          </p:cNvPr>
          <p:cNvPicPr>
            <a:picLocks noGrp="1" noChangeAspect="1"/>
          </p:cNvPicPr>
          <p:nvPr>
            <p:ph idx="1"/>
          </p:nvPr>
        </p:nvPicPr>
        <p:blipFill>
          <a:blip r:embed="rId3"/>
          <a:stretch>
            <a:fillRect/>
          </a:stretch>
        </p:blipFill>
        <p:spPr>
          <a:xfrm>
            <a:off x="5306679" y="88233"/>
            <a:ext cx="6841288" cy="6565231"/>
          </a:xfrm>
          <a:prstGeom prst="rect">
            <a:avLst/>
          </a:prstGeom>
        </p:spPr>
      </p:pic>
    </p:spTree>
    <p:extLst>
      <p:ext uri="{BB962C8B-B14F-4D97-AF65-F5344CB8AC3E}">
        <p14:creationId xmlns:p14="http://schemas.microsoft.com/office/powerpoint/2010/main" val="3083963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6" name="Picture 16" descr="A sign in the middle of a forest&#10;&#10;Description generated with very high confidence">
            <a:extLst>
              <a:ext uri="{FF2B5EF4-FFF2-40B4-BE49-F238E27FC236}">
                <a16:creationId xmlns:a16="http://schemas.microsoft.com/office/drawing/2014/main" id="{AF60F1DA-A091-407E-9301-2E358C6428B3}"/>
              </a:ext>
            </a:extLst>
          </p:cNvPr>
          <p:cNvPicPr>
            <a:picLocks noGrp="1" noChangeAspect="1"/>
          </p:cNvPicPr>
          <p:nvPr>
            <p:ph idx="1"/>
          </p:nvPr>
        </p:nvPicPr>
        <p:blipFill rotWithShape="1">
          <a:blip r:embed="rId4"/>
          <a:srcRect t="17790" b="19167"/>
          <a:stretch/>
        </p:blipFill>
        <p:spPr>
          <a:xfrm>
            <a:off x="1180739" y="720348"/>
            <a:ext cx="988443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074458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68599-FFA7-419C-9765-665983DCC5E7}"/>
              </a:ext>
            </a:extLst>
          </p:cNvPr>
          <p:cNvSpPr>
            <a:spLocks noGrp="1"/>
          </p:cNvSpPr>
          <p:nvPr>
            <p:ph type="title"/>
          </p:nvPr>
        </p:nvSpPr>
        <p:spPr>
          <a:xfrm>
            <a:off x="8635342" y="348916"/>
            <a:ext cx="3459370" cy="5908798"/>
          </a:xfrm>
        </p:spPr>
        <p:txBody>
          <a:bodyPr vert="horz" lIns="91440" tIns="45720" rIns="91440" bIns="45720" rtlCol="0" anchor="b">
            <a:normAutofit/>
          </a:bodyPr>
          <a:lstStyle/>
          <a:p>
            <a:pPr algn="ct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the 5 pillars</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b="1" dirty="0">
                <a:effectLst>
                  <a:glow rad="38100">
                    <a:prstClr val="black">
                      <a:lumMod val="65000"/>
                      <a:lumOff val="35000"/>
                      <a:alpha val="50000"/>
                    </a:prstClr>
                  </a:glow>
                  <a:outerShdw blurRad="28575" dist="31750" dir="13200000" algn="tl" rotWithShape="0">
                    <a:srgbClr val="000000">
                      <a:alpha val="25000"/>
                    </a:srgbClr>
                  </a:outerShdw>
                </a:effectLst>
              </a:rPr>
              <a:t>share</a:t>
            </a:r>
            <a:br>
              <a:rPr lang="en-US" sz="4000" b="1" dirty="0">
                <a:effectLst>
                  <a:glow rad="38100">
                    <a:prstClr val="black">
                      <a:lumMod val="65000"/>
                      <a:lumOff val="35000"/>
                      <a:alpha val="50000"/>
                    </a:prstClr>
                  </a:glow>
                  <a:outerShdw blurRad="28575" dist="31750" dir="13200000" algn="tl" rotWithShape="0">
                    <a:srgbClr val="000000">
                      <a:alpha val="25000"/>
                    </a:srgbClr>
                  </a:outerShdw>
                </a:effectLst>
              </a:rPr>
            </a:br>
            <a:r>
              <a:rPr lang="en-US" sz="4000" b="1" dirty="0">
                <a:effectLst>
                  <a:glow rad="38100">
                    <a:prstClr val="black">
                      <a:lumMod val="65000"/>
                      <a:lumOff val="35000"/>
                      <a:alpha val="50000"/>
                    </a:prstClr>
                  </a:glow>
                  <a:outerShdw blurRad="28575" dist="31750" dir="13200000" algn="tl" rotWithShape="0">
                    <a:srgbClr val="000000">
                      <a:alpha val="25000"/>
                    </a:srgbClr>
                  </a:outerShdw>
                </a:effectLst>
              </a:rPr>
              <a:t>follow up</a:t>
            </a:r>
            <a:br>
              <a:rPr lang="en-US" sz="4000" b="1" dirty="0">
                <a:effectLst>
                  <a:glow rad="38100">
                    <a:prstClr val="black">
                      <a:lumMod val="65000"/>
                      <a:lumOff val="35000"/>
                      <a:alpha val="50000"/>
                    </a:prstClr>
                  </a:glow>
                  <a:outerShdw blurRad="28575" dist="31750" dir="13200000" algn="tl" rotWithShape="0">
                    <a:srgbClr val="000000">
                      <a:alpha val="25000"/>
                    </a:srgbClr>
                  </a:outerShdw>
                </a:effectLst>
              </a:rPr>
            </a:br>
            <a:r>
              <a:rPr lang="en-US" sz="4000" b="1" dirty="0">
                <a:effectLst>
                  <a:glow rad="38100">
                    <a:prstClr val="black">
                      <a:lumMod val="65000"/>
                      <a:lumOff val="35000"/>
                      <a:alpha val="50000"/>
                    </a:prstClr>
                  </a:glow>
                  <a:outerShdw blurRad="28575" dist="31750" dir="13200000" algn="tl" rotWithShape="0">
                    <a:srgbClr val="000000">
                      <a:alpha val="25000"/>
                    </a:srgbClr>
                  </a:outerShdw>
                </a:effectLst>
              </a:rPr>
              <a:t>educate</a:t>
            </a:r>
            <a:br>
              <a:rPr lang="en-US" sz="4000" b="1" dirty="0">
                <a:effectLst>
                  <a:glow rad="38100">
                    <a:prstClr val="black">
                      <a:lumMod val="65000"/>
                      <a:lumOff val="35000"/>
                      <a:alpha val="50000"/>
                    </a:prstClr>
                  </a:glow>
                  <a:outerShdw blurRad="28575" dist="31750" dir="13200000" algn="tl" rotWithShape="0">
                    <a:srgbClr val="000000">
                      <a:alpha val="25000"/>
                    </a:srgbClr>
                  </a:outerShdw>
                </a:effectLst>
              </a:rPr>
            </a:br>
            <a:r>
              <a:rPr lang="en-US" sz="4000" b="1" dirty="0">
                <a:effectLst>
                  <a:glow rad="38100">
                    <a:prstClr val="black">
                      <a:lumMod val="65000"/>
                      <a:lumOff val="35000"/>
                      <a:alpha val="50000"/>
                    </a:prstClr>
                  </a:glow>
                  <a:outerShdw blurRad="28575" dist="31750" dir="13200000" algn="tl" rotWithShape="0">
                    <a:srgbClr val="000000">
                      <a:alpha val="25000"/>
                    </a:srgbClr>
                  </a:outerShdw>
                </a:effectLst>
              </a:rPr>
              <a:t>serve</a:t>
            </a:r>
            <a:br>
              <a:rPr lang="en-US" sz="4000" b="1" dirty="0">
                <a:effectLst>
                  <a:glow rad="38100">
                    <a:prstClr val="black">
                      <a:lumMod val="65000"/>
                      <a:lumOff val="35000"/>
                      <a:alpha val="50000"/>
                    </a:prstClr>
                  </a:glow>
                  <a:outerShdw blurRad="28575" dist="31750" dir="13200000" algn="tl" rotWithShape="0">
                    <a:srgbClr val="000000">
                      <a:alpha val="25000"/>
                    </a:srgbClr>
                  </a:outerShdw>
                </a:effectLst>
              </a:rPr>
            </a:br>
            <a:r>
              <a:rPr lang="en-US" sz="4000" b="1" dirty="0">
                <a:effectLst>
                  <a:glow rad="38100">
                    <a:prstClr val="black">
                      <a:lumMod val="65000"/>
                      <a:lumOff val="35000"/>
                      <a:alpha val="50000"/>
                    </a:prstClr>
                  </a:glow>
                  <a:outerShdw blurRad="28575" dist="31750" dir="13200000" algn="tl" rotWithShape="0">
                    <a:srgbClr val="000000">
                      <a:alpha val="25000"/>
                    </a:srgbClr>
                  </a:outerShdw>
                </a:effectLst>
              </a:rPr>
              <a:t>build</a:t>
            </a:r>
            <a:br>
              <a:rPr lang="en-US" sz="4000" b="1" dirty="0">
                <a:effectLst>
                  <a:glow rad="38100">
                    <a:prstClr val="black">
                      <a:lumMod val="65000"/>
                      <a:lumOff val="35000"/>
                      <a:alpha val="50000"/>
                    </a:prstClr>
                  </a:glow>
                  <a:outerShdw blurRad="28575" dist="31750" dir="13200000" algn="tl" rotWithShape="0">
                    <a:srgbClr val="000000">
                      <a:alpha val="25000"/>
                    </a:srgbClr>
                  </a:outerShdw>
                </a:effectLst>
              </a:rPr>
            </a:br>
            <a:endParaRPr lang="en-US" sz="40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4" name="Picture 4" descr="A close up of a flower&#10;&#10;Description generated with very high confidence">
            <a:extLst>
              <a:ext uri="{FF2B5EF4-FFF2-40B4-BE49-F238E27FC236}">
                <a16:creationId xmlns:a16="http://schemas.microsoft.com/office/drawing/2014/main" id="{0A0B5D60-02D7-43E1-8793-E7EADC11D2EC}"/>
              </a:ext>
            </a:extLst>
          </p:cNvPr>
          <p:cNvPicPr>
            <a:picLocks noGrp="1" noChangeAspect="1"/>
          </p:cNvPicPr>
          <p:nvPr>
            <p:ph idx="1"/>
          </p:nvPr>
        </p:nvPicPr>
        <p:blipFill rotWithShape="1">
          <a:blip r:embed="rId4"/>
          <a:srcRect t="2693" r="-151" b="10054"/>
          <a:stretch/>
        </p:blipFill>
        <p:spPr>
          <a:xfrm>
            <a:off x="250939" y="268932"/>
            <a:ext cx="8299236" cy="605347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68501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4C2C-0373-4C6B-B97E-7C299F4E0F51}"/>
              </a:ext>
            </a:extLst>
          </p:cNvPr>
          <p:cNvSpPr>
            <a:spLocks noGrp="1"/>
          </p:cNvSpPr>
          <p:nvPr>
            <p:ph type="title"/>
          </p:nvPr>
        </p:nvSpPr>
        <p:spPr>
          <a:xfrm>
            <a:off x="1751012" y="4363271"/>
            <a:ext cx="8676222" cy="106680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What is sharing?</a:t>
            </a:r>
          </a:p>
        </p:txBody>
      </p:sp>
      <p:pic>
        <p:nvPicPr>
          <p:cNvPr id="4" name="Picture 4" descr="A picture containing wall, indoor, person, electronics&#10;&#10;Description generated with very high confidence">
            <a:extLst>
              <a:ext uri="{FF2B5EF4-FFF2-40B4-BE49-F238E27FC236}">
                <a16:creationId xmlns:a16="http://schemas.microsoft.com/office/drawing/2014/main" id="{61230097-91F1-4AD9-B24B-58118E7A4A6E}"/>
              </a:ext>
            </a:extLst>
          </p:cNvPr>
          <p:cNvPicPr>
            <a:picLocks noGrp="1" noChangeAspect="1"/>
          </p:cNvPicPr>
          <p:nvPr>
            <p:ph idx="1"/>
          </p:nvPr>
        </p:nvPicPr>
        <p:blipFill rotWithShape="1">
          <a:blip r:embed="rId4"/>
          <a:srcRect t="19109" b="28375"/>
          <a:stretch/>
        </p:blipFill>
        <p:spPr>
          <a:xfrm>
            <a:off x="20" y="10"/>
            <a:ext cx="12191980" cy="4273816"/>
          </a:xfrm>
          <a:prstGeom prst="rect">
            <a:avLst/>
          </a:prstGeom>
        </p:spPr>
      </p:pic>
      <p:sp>
        <p:nvSpPr>
          <p:cNvPr id="6" name="TextBox 5">
            <a:extLst>
              <a:ext uri="{FF2B5EF4-FFF2-40B4-BE49-F238E27FC236}">
                <a16:creationId xmlns:a16="http://schemas.microsoft.com/office/drawing/2014/main" id="{6CBAF256-31E8-4BA5-9783-F6AAA2620C5C}"/>
              </a:ext>
            </a:extLst>
          </p:cNvPr>
          <p:cNvSpPr txBox="1"/>
          <p:nvPr/>
        </p:nvSpPr>
        <p:spPr>
          <a:xfrm>
            <a:off x="3120190" y="5556584"/>
            <a:ext cx="61020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Telling Stories</a:t>
            </a:r>
          </a:p>
          <a:p>
            <a:pPr algn="ctr"/>
            <a:r>
              <a:rPr lang="en-US" sz="2400"/>
              <a:t>Seeing a Need and Offering Help</a:t>
            </a:r>
          </a:p>
          <a:p>
            <a:pPr algn="ctr"/>
            <a:r>
              <a:rPr lang="en-US" sz="2400"/>
              <a:t>Recommendations of Things You Love</a:t>
            </a:r>
          </a:p>
        </p:txBody>
      </p:sp>
    </p:spTree>
    <p:extLst>
      <p:ext uri="{BB962C8B-B14F-4D97-AF65-F5344CB8AC3E}">
        <p14:creationId xmlns:p14="http://schemas.microsoft.com/office/powerpoint/2010/main" val="127595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31DC-C1F8-41EC-8BC5-FE3581FA07AD}"/>
              </a:ext>
            </a:extLst>
          </p:cNvPr>
          <p:cNvSpPr>
            <a:spLocks noGrp="1"/>
          </p:cNvSpPr>
          <p:nvPr>
            <p:ph type="ctrTitle"/>
          </p:nvPr>
        </p:nvSpPr>
        <p:spPr>
          <a:xfrm>
            <a:off x="6604756" y="479257"/>
            <a:ext cx="4798142" cy="1236536"/>
          </a:xfrm>
        </p:spPr>
        <p:txBody>
          <a:bodyPr>
            <a:normAutofit/>
          </a:bodyPr>
          <a:lstStyle/>
          <a:p>
            <a:r>
              <a:rPr lang="en-US">
                <a:effectLst>
                  <a:glow rad="38100">
                    <a:prstClr val="black">
                      <a:lumMod val="65000"/>
                      <a:lumOff val="35000"/>
                      <a:alpha val="50000"/>
                    </a:prstClr>
                  </a:glow>
                  <a:outerShdw blurRad="28575" dist="31750" dir="13200000" algn="tl" rotWithShape="0">
                    <a:srgbClr val="000000">
                      <a:alpha val="25000"/>
                    </a:srgbClr>
                  </a:outerShdw>
                </a:effectLst>
              </a:rPr>
              <a:t>Why share?</a:t>
            </a:r>
            <a:endParaRPr lang="en-US"/>
          </a:p>
        </p:txBody>
      </p:sp>
      <p:sp>
        <p:nvSpPr>
          <p:cNvPr id="3" name="Subtitle 2">
            <a:extLst>
              <a:ext uri="{FF2B5EF4-FFF2-40B4-BE49-F238E27FC236}">
                <a16:creationId xmlns:a16="http://schemas.microsoft.com/office/drawing/2014/main" id="{F1994E88-B8BD-4BDD-BCFA-1544F190AC32}"/>
              </a:ext>
            </a:extLst>
          </p:cNvPr>
          <p:cNvSpPr>
            <a:spLocks noGrp="1"/>
          </p:cNvSpPr>
          <p:nvPr>
            <p:ph type="subTitle" idx="1"/>
          </p:nvPr>
        </p:nvSpPr>
        <p:spPr>
          <a:xfrm>
            <a:off x="6354098" y="1844531"/>
            <a:ext cx="5299454" cy="3838421"/>
          </a:xfrm>
        </p:spPr>
        <p:txBody>
          <a:bodyPr vert="horz" lIns="91440" tIns="45720" rIns="91440" bIns="45720" rtlCol="0" anchor="t">
            <a:noAutofit/>
          </a:bodyPr>
          <a:lstStyle/>
          <a:p>
            <a:r>
              <a:rPr lang="en-US" dirty="0">
                <a:effectLst>
                  <a:glow rad="38100">
                    <a:prstClr val="black">
                      <a:lumMod val="50000"/>
                      <a:lumOff val="50000"/>
                      <a:alpha val="20000"/>
                    </a:prstClr>
                  </a:glow>
                  <a:outerShdw blurRad="44450" dist="12700" dir="13860000" algn="tl" rotWithShape="0">
                    <a:srgbClr val="000000">
                      <a:alpha val="20000"/>
                    </a:srgbClr>
                  </a:outerShdw>
                </a:effectLst>
              </a:rPr>
              <a:t>The most credible form of advertising comes from the people we know and </a:t>
            </a:r>
            <a:r>
              <a:rPr lang="en-US">
                <a:effectLst>
                  <a:glow rad="38100">
                    <a:prstClr val="black">
                      <a:lumMod val="50000"/>
                      <a:lumOff val="50000"/>
                      <a:alpha val="20000"/>
                    </a:prstClr>
                  </a:glow>
                  <a:outerShdw blurRad="44450" dist="12700" dir="13860000" algn="tl" rotWithShape="0">
                    <a:srgbClr val="000000">
                      <a:alpha val="20000"/>
                    </a:srgbClr>
                  </a:outerShdw>
                </a:effectLst>
              </a:rPr>
              <a:t>trust. </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a:effectLst>
                  <a:glow rad="38100">
                    <a:prstClr val="black">
                      <a:lumMod val="50000"/>
                      <a:lumOff val="50000"/>
                      <a:alpha val="20000"/>
                    </a:prstClr>
                  </a:glow>
                  <a:outerShdw blurRad="44450" dist="12700" dir="13860000" algn="tl" rotWithShape="0">
                    <a:srgbClr val="000000">
                      <a:alpha val="20000"/>
                    </a:srgbClr>
                  </a:outerShdw>
                </a:effectLst>
              </a:rPr>
              <a:t>*83% of people believe recommendations of friends and family.</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a:effectLst>
                  <a:glow rad="38100">
                    <a:prstClr val="black">
                      <a:lumMod val="50000"/>
                      <a:lumOff val="50000"/>
                      <a:alpha val="20000"/>
                    </a:prstClr>
                  </a:glow>
                  <a:outerShdw blurRad="44450" dist="12700" dir="13860000" algn="tl" rotWithShape="0">
                    <a:srgbClr val="000000">
                      <a:alpha val="20000"/>
                    </a:srgbClr>
                  </a:outerShdw>
                </a:effectLst>
              </a:rPr>
              <a:t>You are the CEO of your business. </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a:effectLst>
                  <a:glow rad="38100">
                    <a:prstClr val="black">
                      <a:lumMod val="50000"/>
                      <a:lumOff val="50000"/>
                      <a:alpha val="20000"/>
                    </a:prstClr>
                  </a:glow>
                  <a:outerShdw blurRad="44450" dist="12700" dir="13860000" algn="tl" rotWithShape="0">
                    <a:srgbClr val="000000">
                      <a:alpha val="20000"/>
                    </a:srgbClr>
                  </a:outerShdw>
                </a:effectLst>
              </a:rPr>
              <a:t>Sharing is your Job. </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a:effectLst>
                  <a:glow rad="38100">
                    <a:prstClr val="black">
                      <a:lumMod val="50000"/>
                      <a:lumOff val="50000"/>
                      <a:alpha val="20000"/>
                    </a:prstClr>
                  </a:glow>
                  <a:outerShdw blurRad="44450" dist="12700" dir="13860000" algn="tl" rotWithShape="0">
                    <a:srgbClr val="000000">
                      <a:alpha val="20000"/>
                    </a:srgbClr>
                  </a:outerShdw>
                </a:effectLst>
              </a:rPr>
              <a:t>People will want to join – make sure they know they can join with you. </a:t>
            </a:r>
            <a:endParaRPr lang="en-US"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6" name="Picture 6" descr="A close up of a flower&#10;&#10;Description generated with very high confidence">
            <a:extLst>
              <a:ext uri="{FF2B5EF4-FFF2-40B4-BE49-F238E27FC236}">
                <a16:creationId xmlns:a16="http://schemas.microsoft.com/office/drawing/2014/main" id="{5BE43881-00F6-4D68-B7CF-507027980810}"/>
              </a:ext>
            </a:extLst>
          </p:cNvPr>
          <p:cNvPicPr>
            <a:picLocks noChangeAspect="1"/>
          </p:cNvPicPr>
          <p:nvPr/>
        </p:nvPicPr>
        <p:blipFill rotWithShape="1">
          <a:blip r:embed="rId4"/>
          <a:srcRect r="2" b="23223"/>
          <a:stretch/>
        </p:blipFill>
        <p:spPr>
          <a:xfrm>
            <a:off x="633999" y="636640"/>
            <a:ext cx="5462001" cy="559154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561380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333B-C876-4090-AC59-5A846E98F098}"/>
              </a:ext>
            </a:extLst>
          </p:cNvPr>
          <p:cNvSpPr>
            <a:spLocks noGrp="1"/>
          </p:cNvSpPr>
          <p:nvPr>
            <p:ph type="ctrTitle"/>
          </p:nvPr>
        </p:nvSpPr>
        <p:spPr>
          <a:xfrm>
            <a:off x="1761038" y="4273034"/>
            <a:ext cx="8676222" cy="856249"/>
          </a:xfrm>
        </p:spPr>
        <p:txBody>
          <a:bodyPr>
            <a:normAutofit/>
          </a:bodyPr>
          <a:lstStyle/>
          <a:p>
            <a:r>
              <a:rPr lang="en-US">
                <a:effectLst>
                  <a:glow rad="38100">
                    <a:prstClr val="black">
                      <a:lumMod val="65000"/>
                      <a:lumOff val="35000"/>
                      <a:alpha val="50000"/>
                    </a:prstClr>
                  </a:glow>
                  <a:outerShdw blurRad="28575" dist="31750" dir="13200000" algn="tl" rotWithShape="0">
                    <a:srgbClr val="000000">
                      <a:alpha val="25000"/>
                    </a:srgbClr>
                  </a:outerShdw>
                </a:effectLst>
              </a:rPr>
              <a:t>How to share?</a:t>
            </a:r>
            <a:endParaRPr lang="en-US"/>
          </a:p>
        </p:txBody>
      </p:sp>
      <p:sp>
        <p:nvSpPr>
          <p:cNvPr id="3" name="Subtitle 2">
            <a:extLst>
              <a:ext uri="{FF2B5EF4-FFF2-40B4-BE49-F238E27FC236}">
                <a16:creationId xmlns:a16="http://schemas.microsoft.com/office/drawing/2014/main" id="{B69AF0EF-173B-428E-A4BC-E842F5639BEF}"/>
              </a:ext>
            </a:extLst>
          </p:cNvPr>
          <p:cNvSpPr>
            <a:spLocks noGrp="1"/>
          </p:cNvSpPr>
          <p:nvPr>
            <p:ph type="subTitle" idx="1"/>
          </p:nvPr>
        </p:nvSpPr>
        <p:spPr>
          <a:xfrm>
            <a:off x="387435" y="5215422"/>
            <a:ext cx="4555404" cy="1143348"/>
          </a:xfrm>
        </p:spPr>
        <p:txBody>
          <a:bodyPr vert="horz" lIns="91440" tIns="45720" rIns="91440" bIns="45720" rtlCol="0" anchor="t">
            <a:noAutofit/>
          </a:bodyPr>
          <a:lstStyle/>
          <a:p>
            <a:pPr algn="l"/>
            <a:r>
              <a:rPr lang="en-US" sz="2400">
                <a:effectLst>
                  <a:glow rad="38100">
                    <a:prstClr val="black">
                      <a:lumMod val="50000"/>
                      <a:lumOff val="50000"/>
                      <a:alpha val="20000"/>
                    </a:prstClr>
                  </a:glow>
                  <a:outerShdw blurRad="44450" dist="12700" dir="13860000" algn="tl" rotWithShape="0">
                    <a:srgbClr val="000000">
                      <a:alpha val="20000"/>
                    </a:srgbClr>
                  </a:outerShdw>
                </a:effectLst>
              </a:rPr>
              <a:t>However it works for you!</a:t>
            </a:r>
          </a:p>
          <a:p>
            <a:pPr algn="l"/>
            <a:r>
              <a:rPr lang="en-US" sz="2400">
                <a:effectLst>
                  <a:glow rad="38100">
                    <a:prstClr val="black">
                      <a:lumMod val="50000"/>
                      <a:lumOff val="50000"/>
                      <a:alpha val="20000"/>
                    </a:prstClr>
                  </a:glow>
                  <a:outerShdw blurRad="44450" dist="12700" dir="13860000" algn="tl" rotWithShape="0">
                    <a:srgbClr val="000000">
                      <a:alpha val="20000"/>
                    </a:srgbClr>
                  </a:outerShdw>
                </a:effectLst>
              </a:rPr>
              <a:t>Replicate results</a:t>
            </a:r>
          </a:p>
          <a:p>
            <a:pPr algn="l"/>
            <a:r>
              <a:rPr lang="en-US" sz="2400">
                <a:effectLst>
                  <a:glow rad="38100">
                    <a:prstClr val="black">
                      <a:lumMod val="50000"/>
                      <a:lumOff val="50000"/>
                      <a:alpha val="20000"/>
                    </a:prstClr>
                  </a:glow>
                  <a:outerShdw blurRad="44450" dist="12700" dir="13860000" algn="tl" rotWithShape="0">
                    <a:srgbClr val="000000">
                      <a:alpha val="20000"/>
                    </a:srgbClr>
                  </a:outerShdw>
                </a:effectLst>
              </a:rPr>
              <a:t>Be creative &amp; consistent</a:t>
            </a:r>
          </a:p>
        </p:txBody>
      </p:sp>
      <p:pic>
        <p:nvPicPr>
          <p:cNvPr id="4" name="Picture 4">
            <a:extLst>
              <a:ext uri="{FF2B5EF4-FFF2-40B4-BE49-F238E27FC236}">
                <a16:creationId xmlns:a16="http://schemas.microsoft.com/office/drawing/2014/main" id="{721E87F9-54E1-49E4-875D-64E60E945512}"/>
              </a:ext>
            </a:extLst>
          </p:cNvPr>
          <p:cNvPicPr>
            <a:picLocks noChangeAspect="1"/>
          </p:cNvPicPr>
          <p:nvPr/>
        </p:nvPicPr>
        <p:blipFill rotWithShape="1">
          <a:blip r:embed="rId4"/>
          <a:srcRect t="21835" b="25452"/>
          <a:stretch/>
        </p:blipFill>
        <p:spPr>
          <a:xfrm>
            <a:off x="20" y="10"/>
            <a:ext cx="12191980" cy="4273816"/>
          </a:xfrm>
          <a:prstGeom prst="rect">
            <a:avLst/>
          </a:prstGeom>
        </p:spPr>
      </p:pic>
      <p:sp>
        <p:nvSpPr>
          <p:cNvPr id="6" name="TextBox 5">
            <a:extLst>
              <a:ext uri="{FF2B5EF4-FFF2-40B4-BE49-F238E27FC236}">
                <a16:creationId xmlns:a16="http://schemas.microsoft.com/office/drawing/2014/main" id="{FE444D7B-15AA-4A6D-895D-B6769E2F2F3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8" name="Subtitle 2">
            <a:extLst>
              <a:ext uri="{FF2B5EF4-FFF2-40B4-BE49-F238E27FC236}">
                <a16:creationId xmlns:a16="http://schemas.microsoft.com/office/drawing/2014/main" id="{6F0779DC-FB63-4F66-8D37-9E657C1E4E0F}"/>
              </a:ext>
            </a:extLst>
          </p:cNvPr>
          <p:cNvSpPr txBox="1">
            <a:spLocks/>
          </p:cNvSpPr>
          <p:nvPr/>
        </p:nvSpPr>
        <p:spPr>
          <a:xfrm>
            <a:off x="6866441" y="5397901"/>
            <a:ext cx="5207115" cy="1514320"/>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n-US" sz="2400">
                <a:effectLst>
                  <a:glow rad="38100">
                    <a:prstClr val="black">
                      <a:lumMod val="50000"/>
                      <a:lumOff val="50000"/>
                      <a:alpha val="20000"/>
                    </a:prstClr>
                  </a:glow>
                  <a:outerShdw blurRad="44450" dist="12700" dir="13860000" algn="tl" rotWithShape="0">
                    <a:srgbClr val="000000">
                      <a:alpha val="20000"/>
                    </a:srgbClr>
                  </a:outerShdw>
                </a:effectLst>
              </a:rPr>
              <a:t>Face to Face     Teach Classes</a:t>
            </a:r>
          </a:p>
          <a:p>
            <a:pPr algn="l"/>
            <a:r>
              <a:rPr lang="en-US" sz="2400">
                <a:effectLst>
                  <a:glow rad="38100">
                    <a:prstClr val="black">
                      <a:lumMod val="50000"/>
                      <a:lumOff val="50000"/>
                      <a:alpha val="20000"/>
                    </a:prstClr>
                  </a:glow>
                  <a:outerShdw blurRad="44450" dist="12700" dir="13860000" algn="tl" rotWithShape="0">
                    <a:srgbClr val="000000">
                      <a:alpha val="20000"/>
                    </a:srgbClr>
                  </a:outerShdw>
                </a:effectLst>
              </a:rPr>
              <a:t>Social Media     Wear Oils in Public</a:t>
            </a:r>
          </a:p>
        </p:txBody>
      </p:sp>
    </p:spTree>
    <p:extLst>
      <p:ext uri="{BB962C8B-B14F-4D97-AF65-F5344CB8AC3E}">
        <p14:creationId xmlns:p14="http://schemas.microsoft.com/office/powerpoint/2010/main" val="3598179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F332-9619-4AAA-8116-BB28BF16231B}"/>
              </a:ext>
            </a:extLst>
          </p:cNvPr>
          <p:cNvSpPr>
            <a:spLocks noGrp="1"/>
          </p:cNvSpPr>
          <p:nvPr>
            <p:ph type="ctrTitle"/>
          </p:nvPr>
        </p:nvSpPr>
        <p:spPr>
          <a:xfrm>
            <a:off x="1761038" y="5325797"/>
            <a:ext cx="8676222" cy="1066801"/>
          </a:xfrm>
        </p:spPr>
        <p:txBody>
          <a:bodyPr>
            <a:normAutofit fontScale="90000"/>
          </a:bodyPr>
          <a:lstStyle/>
          <a:p>
            <a:pPr>
              <a:lnSpc>
                <a:spcPct val="90000"/>
              </a:lnSpc>
            </a:pPr>
            <a:r>
              <a:rPr lang="en-US" sz="3400">
                <a:effectLst>
                  <a:glow rad="38100">
                    <a:prstClr val="black">
                      <a:lumMod val="65000"/>
                      <a:lumOff val="35000"/>
                      <a:alpha val="50000"/>
                    </a:prstClr>
                  </a:glow>
                  <a:outerShdw blurRad="28575" dist="31750" dir="13200000" algn="tl" rotWithShape="0">
                    <a:srgbClr val="000000">
                      <a:alpha val="25000"/>
                    </a:srgbClr>
                  </a:outerShdw>
                </a:effectLst>
              </a:rPr>
              <a:t>Remember there is only one road to diamond...</a:t>
            </a:r>
            <a:br>
              <a:rPr lang="en-US" sz="3400" dirty="0">
                <a:effectLst>
                  <a:glow rad="38100">
                    <a:prstClr val="black">
                      <a:lumMod val="65000"/>
                      <a:lumOff val="35000"/>
                      <a:alpha val="50000"/>
                    </a:prstClr>
                  </a:glow>
                  <a:outerShdw blurRad="28575" dist="31750" dir="13200000" algn="tl" rotWithShape="0">
                    <a:srgbClr val="000000">
                      <a:alpha val="25000"/>
                    </a:srgbClr>
                  </a:outerShdw>
                </a:effectLst>
              </a:rPr>
            </a:br>
            <a:br>
              <a:rPr lang="en-US" sz="3400" dirty="0">
                <a:effectLst>
                  <a:glow rad="38100">
                    <a:prstClr val="black">
                      <a:lumMod val="65000"/>
                      <a:lumOff val="35000"/>
                      <a:alpha val="50000"/>
                    </a:prstClr>
                  </a:glow>
                  <a:outerShdw blurRad="28575" dist="31750" dir="13200000" algn="tl" rotWithShape="0">
                    <a:srgbClr val="000000">
                      <a:alpha val="25000"/>
                    </a:srgbClr>
                  </a:outerShdw>
                </a:effectLst>
              </a:rPr>
            </a:br>
            <a:r>
              <a:rPr lang="en-US" sz="3400">
                <a:effectLst>
                  <a:glow rad="38100">
                    <a:prstClr val="black">
                      <a:lumMod val="65000"/>
                      <a:lumOff val="35000"/>
                      <a:alpha val="50000"/>
                    </a:prstClr>
                  </a:glow>
                  <a:outerShdw blurRad="28575" dist="31750" dir="13200000" algn="tl" rotWithShape="0">
                    <a:srgbClr val="000000">
                      <a:alpha val="25000"/>
                    </a:srgbClr>
                  </a:outerShdw>
                </a:effectLst>
              </a:rPr>
              <a:t>yours!</a:t>
            </a:r>
            <a:endParaRPr lang="en-US" sz="3400"/>
          </a:p>
        </p:txBody>
      </p:sp>
      <p:pic>
        <p:nvPicPr>
          <p:cNvPr id="8" name="Picture 8" descr="A close up of a road&#10;&#10;Description generated with very high confidence">
            <a:extLst>
              <a:ext uri="{FF2B5EF4-FFF2-40B4-BE49-F238E27FC236}">
                <a16:creationId xmlns:a16="http://schemas.microsoft.com/office/drawing/2014/main" id="{A2B2F879-1F08-4344-A63C-D76F952877B4}"/>
              </a:ext>
            </a:extLst>
          </p:cNvPr>
          <p:cNvPicPr>
            <a:picLocks noChangeAspect="1"/>
          </p:cNvPicPr>
          <p:nvPr/>
        </p:nvPicPr>
        <p:blipFill rotWithShape="1">
          <a:blip r:embed="rId3"/>
          <a:srcRect t="39704" b="7781"/>
          <a:stretch/>
        </p:blipFill>
        <p:spPr>
          <a:xfrm>
            <a:off x="20" y="10"/>
            <a:ext cx="12191980" cy="4273816"/>
          </a:xfrm>
          <a:prstGeom prst="rect">
            <a:avLst/>
          </a:prstGeom>
        </p:spPr>
      </p:pic>
    </p:spTree>
    <p:extLst>
      <p:ext uri="{BB962C8B-B14F-4D97-AF65-F5344CB8AC3E}">
        <p14:creationId xmlns:p14="http://schemas.microsoft.com/office/powerpoint/2010/main" val="246049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7DD12-DA54-4870-BA4F-20BB8C29CCDD}"/>
              </a:ext>
            </a:extLst>
          </p:cNvPr>
          <p:cNvSpPr>
            <a:spLocks noGrp="1"/>
          </p:cNvSpPr>
          <p:nvPr>
            <p:ph type="title"/>
          </p:nvPr>
        </p:nvSpPr>
        <p:spPr>
          <a:xfrm>
            <a:off x="1141413" y="609600"/>
            <a:ext cx="6842381" cy="1905000"/>
          </a:xfrm>
        </p:spPr>
        <p:txBody>
          <a:bodyPr>
            <a:normAutofit/>
          </a:bodyPr>
          <a:lstStyle/>
          <a:p>
            <a:pPr algn="ctr"/>
            <a:r>
              <a:rPr lang="en-US" sz="4800">
                <a:effectLst>
                  <a:glow rad="38100">
                    <a:prstClr val="black">
                      <a:lumMod val="65000"/>
                      <a:lumOff val="35000"/>
                      <a:alpha val="40000"/>
                    </a:prstClr>
                  </a:glow>
                  <a:outerShdw blurRad="28575" dist="38100" dir="14040000" algn="tl" rotWithShape="0">
                    <a:srgbClr val="000000">
                      <a:alpha val="25000"/>
                    </a:srgbClr>
                  </a:outerShdw>
                </a:effectLst>
              </a:rPr>
              <a:t>resources</a:t>
            </a:r>
            <a:endParaRPr lang="en-US" sz="4800"/>
          </a:p>
        </p:txBody>
      </p:sp>
      <p:sp>
        <p:nvSpPr>
          <p:cNvPr id="6" name="Content Placeholder 7">
            <a:extLst>
              <a:ext uri="{FF2B5EF4-FFF2-40B4-BE49-F238E27FC236}">
                <a16:creationId xmlns:a16="http://schemas.microsoft.com/office/drawing/2014/main" id="{4148E885-8E33-4EF4-A24B-36E5BE127454}"/>
              </a:ext>
            </a:extLst>
          </p:cNvPr>
          <p:cNvSpPr>
            <a:spLocks noGrp="1"/>
          </p:cNvSpPr>
          <p:nvPr>
            <p:ph idx="1"/>
          </p:nvPr>
        </p:nvSpPr>
        <p:spPr>
          <a:xfrm>
            <a:off x="406986" y="2369343"/>
            <a:ext cx="8063844" cy="3124201"/>
          </a:xfrm>
        </p:spPr>
        <p:txBody>
          <a:bodyPr>
            <a:normAutofit/>
          </a:bodyPr>
          <a:lstStyle/>
          <a:p>
            <a:pPr marL="0" indent="0">
              <a:spcBef>
                <a:spcPts val="0"/>
              </a:spcBef>
              <a:spcAft>
                <a:spcPts val="0"/>
              </a:spcAft>
              <a:buNone/>
            </a:pPr>
            <a:r>
              <a:rPr lang="en-US" sz="24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Simplified Oiler:</a:t>
            </a:r>
            <a:r>
              <a:rPr lang="en-US" sz="2400" dirty="0">
                <a:solidFill>
                  <a:srgbClr val="000000"/>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400" dirty="0">
                <a:solidFill>
                  <a:srgbClr val="000000"/>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hlinkClick r:id="rId4"/>
              </a:rPr>
              <a:t>www.simplifiedoiler.com</a:t>
            </a:r>
            <a:r>
              <a:rPr lang="en-US" sz="2400" dirty="0">
                <a:solidFill>
                  <a:srgbClr val="000000"/>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spcBef>
                <a:spcPts val="0"/>
              </a:spcBef>
              <a:spcAft>
                <a:spcPts val="0"/>
              </a:spcAft>
              <a:buNone/>
            </a:pPr>
            <a:r>
              <a:rPr lang="en-US" sz="24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Gameplan book &amp; workbook (includes 101 class script)</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spcBef>
                <a:spcPts val="0"/>
              </a:spcBef>
              <a:spcAft>
                <a:spcPts val="0"/>
              </a:spcAft>
              <a:buNone/>
            </a:pPr>
            <a:r>
              <a:rPr lang="en-US" sz="24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Textable classes </a:t>
            </a:r>
          </a:p>
          <a:p>
            <a:pPr marL="0" indent="0">
              <a:spcBef>
                <a:spcPts val="0"/>
              </a:spcBef>
              <a:spcAft>
                <a:spcPts val="0"/>
              </a:spcAft>
              <a:buNone/>
            </a:pPr>
            <a:r>
              <a:rPr lang="en-US" sz="24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Young Living catalog </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spcBef>
                <a:spcPts val="0"/>
              </a:spcBef>
              <a:spcAft>
                <a:spcPts val="0"/>
              </a:spcAft>
              <a:buNone/>
            </a:pPr>
            <a:r>
              <a:rPr lang="en-US" sz="2400" u="sng">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The Go Giver/ Go Givers Sell More</a:t>
            </a:r>
            <a:r>
              <a:rPr lang="en-US" sz="24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Mann &amp; Burg</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685800" indent="-685800">
              <a:buFont typeface="Wingdings"/>
              <a:buChar char="ü"/>
            </a:pP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4" descr="A vase of flowers on a table&#10;&#10;Description generated with very high confidence">
            <a:extLst>
              <a:ext uri="{FF2B5EF4-FFF2-40B4-BE49-F238E27FC236}">
                <a16:creationId xmlns:a16="http://schemas.microsoft.com/office/drawing/2014/main" id="{02AA55A5-E13A-41AE-A320-89BDF89D748F}"/>
              </a:ext>
            </a:extLst>
          </p:cNvPr>
          <p:cNvPicPr>
            <a:picLocks noChangeAspect="1"/>
          </p:cNvPicPr>
          <p:nvPr/>
        </p:nvPicPr>
        <p:blipFill rotWithShape="1">
          <a:blip r:embed="rId5"/>
          <a:srcRect l="12309" r="11681"/>
          <a:stretch/>
        </p:blipFill>
        <p:spPr>
          <a:xfrm>
            <a:off x="8546182" y="80220"/>
            <a:ext cx="3549707" cy="6687544"/>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193344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TC103457485[[fn=Mesh]]</Template>
  <TotalTime>9</TotalTime>
  <Words>523</Words>
  <Application>Microsoft Macintosh PowerPoint</Application>
  <PresentationFormat>Widescreen</PresentationFormat>
  <Paragraphs>133</Paragraphs>
  <Slides>13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Arial,Sans-Serif</vt:lpstr>
      <vt:lpstr>Calibri</vt:lpstr>
      <vt:lpstr>Century Gothic</vt:lpstr>
      <vt:lpstr>Wingdings</vt:lpstr>
      <vt:lpstr>Mesh</vt:lpstr>
      <vt:lpstr>The 5 pillars share</vt:lpstr>
      <vt:lpstr>Agenda  Welcome &amp; Introduction  Overview of the 5 pillars  what is sharing  why share  how to share  resources  TEACHING OTHERS TO SHARE  Action steps  questions    </vt:lpstr>
      <vt:lpstr>PowerPoint Presentation</vt:lpstr>
      <vt:lpstr>the 5 pillars  share follow up educate serve build </vt:lpstr>
      <vt:lpstr>What is sharing?</vt:lpstr>
      <vt:lpstr>Why share?</vt:lpstr>
      <vt:lpstr>How to share?</vt:lpstr>
      <vt:lpstr>Remember there is only one road to diamond...  yours!</vt:lpstr>
      <vt:lpstr>resources</vt:lpstr>
      <vt:lpstr>Teaching others to share</vt:lpstr>
      <vt:lpstr>Action steps</vt:lpstr>
      <vt:lpstr>Let no one ever come to you without leaving better and happier. - mother teresa</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Microsoft Office User</cp:lastModifiedBy>
  <cp:revision>581</cp:revision>
  <dcterms:created xsi:type="dcterms:W3CDTF">2013-07-15T20:24:02Z</dcterms:created>
  <dcterms:modified xsi:type="dcterms:W3CDTF">2019-10-20T21:30:36Z</dcterms:modified>
</cp:coreProperties>
</file>